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65" r:id="rId3"/>
    <p:sldId id="266" r:id="rId4"/>
    <p:sldId id="267" r:id="rId5"/>
    <p:sldId id="261" r:id="rId6"/>
    <p:sldId id="268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2">
          <p15:clr>
            <a:srgbClr val="A4A3A4"/>
          </p15:clr>
        </p15:guide>
        <p15:guide id="2" pos="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A621"/>
    <a:srgbClr val="FF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2814C6-109F-4CF4-A582-E2AA69FF0F95}" v="2" dt="2025-05-07T08:42:14.2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80" y="64"/>
      </p:cViewPr>
      <p:guideLst>
        <p:guide orient="horz" pos="482"/>
        <p:guide pos="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 Vizard-Kotkowicz" userId="7cf2235e-6c42-4e7f-acb3-709a5f5acae3" providerId="ADAL" clId="{0C70BA55-D0FA-4117-BAA6-5227A27FF16F}"/>
    <pc:docChg chg="modSld">
      <pc:chgData name="Kay Vizard-Kotkowicz" userId="7cf2235e-6c42-4e7f-acb3-709a5f5acae3" providerId="ADAL" clId="{0C70BA55-D0FA-4117-BAA6-5227A27FF16F}" dt="2024-03-06T16:47:52.490" v="5" actId="20577"/>
      <pc:docMkLst>
        <pc:docMk/>
      </pc:docMkLst>
      <pc:sldChg chg="modSp mod">
        <pc:chgData name="Kay Vizard-Kotkowicz" userId="7cf2235e-6c42-4e7f-acb3-709a5f5acae3" providerId="ADAL" clId="{0C70BA55-D0FA-4117-BAA6-5227A27FF16F}" dt="2024-03-06T16:47:34.866" v="3" actId="20577"/>
        <pc:sldMkLst>
          <pc:docMk/>
          <pc:sldMk cId="0" sldId="264"/>
        </pc:sldMkLst>
      </pc:sldChg>
      <pc:sldChg chg="modSp mod">
        <pc:chgData name="Kay Vizard-Kotkowicz" userId="7cf2235e-6c42-4e7f-acb3-709a5f5acae3" providerId="ADAL" clId="{0C70BA55-D0FA-4117-BAA6-5227A27FF16F}" dt="2024-03-06T16:47:52.490" v="5" actId="20577"/>
        <pc:sldMkLst>
          <pc:docMk/>
          <pc:sldMk cId="0" sldId="267"/>
        </pc:sldMkLst>
      </pc:sldChg>
    </pc:docChg>
  </pc:docChgLst>
  <pc:docChgLst>
    <pc:chgData name="Kay Vizard-Kotkowicz" userId="7cf2235e-6c42-4e7f-acb3-709a5f5acae3" providerId="ADAL" clId="{8B2814C6-109F-4CF4-A582-E2AA69FF0F95}"/>
    <pc:docChg chg="custSel modSld">
      <pc:chgData name="Kay Vizard-Kotkowicz" userId="7cf2235e-6c42-4e7f-acb3-709a5f5acae3" providerId="ADAL" clId="{8B2814C6-109F-4CF4-A582-E2AA69FF0F95}" dt="2025-05-07T08:45:42.206" v="84" actId="5793"/>
      <pc:docMkLst>
        <pc:docMk/>
      </pc:docMkLst>
      <pc:sldChg chg="addSp delSp modSp mod">
        <pc:chgData name="Kay Vizard-Kotkowicz" userId="7cf2235e-6c42-4e7f-acb3-709a5f5acae3" providerId="ADAL" clId="{8B2814C6-109F-4CF4-A582-E2AA69FF0F95}" dt="2025-04-07T09:15:54.327" v="6" actId="14100"/>
        <pc:sldMkLst>
          <pc:docMk/>
          <pc:sldMk cId="0" sldId="261"/>
        </pc:sldMkLst>
        <pc:picChg chg="add mod">
          <ac:chgData name="Kay Vizard-Kotkowicz" userId="7cf2235e-6c42-4e7f-acb3-709a5f5acae3" providerId="ADAL" clId="{8B2814C6-109F-4CF4-A582-E2AA69FF0F95}" dt="2025-04-07T09:15:54.327" v="6" actId="14100"/>
          <ac:picMkLst>
            <pc:docMk/>
            <pc:sldMk cId="0" sldId="261"/>
            <ac:picMk id="3" creationId="{C1F2BDDC-DF4D-FEA2-4561-C6C1B60B66B3}"/>
          </ac:picMkLst>
        </pc:picChg>
      </pc:sldChg>
      <pc:sldChg chg="modSp mod">
        <pc:chgData name="Kay Vizard-Kotkowicz" userId="7cf2235e-6c42-4e7f-acb3-709a5f5acae3" providerId="ADAL" clId="{8B2814C6-109F-4CF4-A582-E2AA69FF0F95}" dt="2025-04-07T09:16:13.689" v="11" actId="113"/>
        <pc:sldMkLst>
          <pc:docMk/>
          <pc:sldMk cId="0" sldId="264"/>
        </pc:sldMkLst>
        <pc:spChg chg="mod">
          <ac:chgData name="Kay Vizard-Kotkowicz" userId="7cf2235e-6c42-4e7f-acb3-709a5f5acae3" providerId="ADAL" clId="{8B2814C6-109F-4CF4-A582-E2AA69FF0F95}" dt="2025-04-07T09:16:13.689" v="11" actId="113"/>
          <ac:spMkLst>
            <pc:docMk/>
            <pc:sldMk cId="0" sldId="264"/>
            <ac:spMk id="3" creationId="{00000000-0000-0000-0000-000000000000}"/>
          </ac:spMkLst>
        </pc:spChg>
      </pc:sldChg>
      <pc:sldChg chg="modSp mod">
        <pc:chgData name="Kay Vizard-Kotkowicz" userId="7cf2235e-6c42-4e7f-acb3-709a5f5acae3" providerId="ADAL" clId="{8B2814C6-109F-4CF4-A582-E2AA69FF0F95}" dt="2025-05-07T08:45:42.206" v="84" actId="5793"/>
        <pc:sldMkLst>
          <pc:docMk/>
          <pc:sldMk cId="0" sldId="267"/>
        </pc:sldMkLst>
        <pc:spChg chg="mod">
          <ac:chgData name="Kay Vizard-Kotkowicz" userId="7cf2235e-6c42-4e7f-acb3-709a5f5acae3" providerId="ADAL" clId="{8B2814C6-109F-4CF4-A582-E2AA69FF0F95}" dt="2025-05-07T08:45:42.206" v="84" actId="5793"/>
          <ac:spMkLst>
            <pc:docMk/>
            <pc:sldMk cId="0" sldId="267"/>
            <ac:spMk id="3" creationId="{00000000-0000-0000-0000-000000000000}"/>
          </ac:spMkLst>
        </pc:spChg>
      </pc:sldChg>
      <pc:sldChg chg="addSp modSp mod">
        <pc:chgData name="Kay Vizard-Kotkowicz" userId="7cf2235e-6c42-4e7f-acb3-709a5f5acae3" providerId="ADAL" clId="{8B2814C6-109F-4CF4-A582-E2AA69FF0F95}" dt="2025-05-07T08:42:43.908" v="83" actId="14100"/>
        <pc:sldMkLst>
          <pc:docMk/>
          <pc:sldMk cId="0" sldId="268"/>
        </pc:sldMkLst>
        <pc:spChg chg="mod">
          <ac:chgData name="Kay Vizard-Kotkowicz" userId="7cf2235e-6c42-4e7f-acb3-709a5f5acae3" providerId="ADAL" clId="{8B2814C6-109F-4CF4-A582-E2AA69FF0F95}" dt="2025-05-07T08:41:51.422" v="73" actId="14100"/>
          <ac:spMkLst>
            <pc:docMk/>
            <pc:sldMk cId="0" sldId="268"/>
            <ac:spMk id="2" creationId="{00000000-0000-0000-0000-000000000000}"/>
          </ac:spMkLst>
        </pc:spChg>
        <pc:spChg chg="mod">
          <ac:chgData name="Kay Vizard-Kotkowicz" userId="7cf2235e-6c42-4e7f-acb3-709a5f5acae3" providerId="ADAL" clId="{8B2814C6-109F-4CF4-A582-E2AA69FF0F95}" dt="2025-05-07T08:42:00.367" v="77" actId="20577"/>
          <ac:spMkLst>
            <pc:docMk/>
            <pc:sldMk cId="0" sldId="268"/>
            <ac:spMk id="3" creationId="{00000000-0000-0000-0000-000000000000}"/>
          </ac:spMkLst>
        </pc:spChg>
        <pc:picChg chg="add mod modCrop">
          <ac:chgData name="Kay Vizard-Kotkowicz" userId="7cf2235e-6c42-4e7f-acb3-709a5f5acae3" providerId="ADAL" clId="{8B2814C6-109F-4CF4-A582-E2AA69FF0F95}" dt="2025-05-07T08:42:43.908" v="83" actId="14100"/>
          <ac:picMkLst>
            <pc:docMk/>
            <pc:sldMk cId="0" sldId="268"/>
            <ac:picMk id="4" creationId="{63E1E6FA-9D2E-B87F-F95B-F114E4A6261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19C553-935E-4459-874C-BBC3E7957757}" type="datetimeFigureOut">
              <a:rPr lang="en-US"/>
              <a:pPr>
                <a:defRPr/>
              </a:pPr>
              <a:t>5/7/2025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E5D6D5-F217-4EFF-8C81-30F820C7C3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1561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8404E-4407-4ACC-B2D2-5607EDAD215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8404E-4407-4ACC-B2D2-5607EDAD215B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53DC5-17DC-4269-B2AC-27FE70E6E8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73E4A-B1D9-4684-B75C-865C55A72A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E2B95-CEA4-4F19-94EC-3AEC916D7E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5F3D2-AB8A-42A5-8587-4D351F117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0" descr="WG_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2263" y="5661025"/>
            <a:ext cx="1114425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D7B3B-412C-441C-9700-1620ADAF76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WG_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2263" y="5661025"/>
            <a:ext cx="1114425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8EBC3-54CD-4A3E-8230-8E352C9C8B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C261A-E8A8-4D54-BB6E-51A8C5E867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7FAD8-F590-4733-8E97-0B9634FECB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0" descr="WG_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2263" y="5661025"/>
            <a:ext cx="1114425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23"/>
          <p:cNvGrpSpPr>
            <a:grpSpLocks/>
          </p:cNvGrpSpPr>
          <p:nvPr userDrawn="1"/>
        </p:nvGrpSpPr>
        <p:grpSpPr bwMode="auto">
          <a:xfrm>
            <a:off x="165100" y="6283325"/>
            <a:ext cx="3240088" cy="458788"/>
            <a:chOff x="113" y="1344"/>
            <a:chExt cx="2041" cy="453"/>
          </a:xfrm>
        </p:grpSpPr>
        <p:sp>
          <p:nvSpPr>
            <p:cNvPr id="7" name="Text Box 17"/>
            <p:cNvSpPr txBox="1">
              <a:spLocks noChangeArrowheads="1"/>
            </p:cNvSpPr>
            <p:nvPr userDrawn="1"/>
          </p:nvSpPr>
          <p:spPr bwMode="auto">
            <a:xfrm>
              <a:off x="113" y="1344"/>
              <a:ext cx="204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en-GB" sz="1200">
                  <a:latin typeface="Futura Std Book" pitchFamily="34" charset="0"/>
                </a:rPr>
                <a:t>www.studentfinancewales.co.uk</a:t>
              </a:r>
            </a:p>
          </p:txBody>
        </p:sp>
        <p:sp>
          <p:nvSpPr>
            <p:cNvPr id="8" name="Text Box 18"/>
            <p:cNvSpPr txBox="1">
              <a:spLocks noChangeArrowheads="1"/>
            </p:cNvSpPr>
            <p:nvPr userDrawn="1"/>
          </p:nvSpPr>
          <p:spPr bwMode="auto">
            <a:xfrm>
              <a:off x="113" y="1526"/>
              <a:ext cx="204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en-GB" sz="1200" dirty="0">
                  <a:latin typeface="Futura Std Book" pitchFamily="34" charset="0"/>
                </a:rPr>
                <a:t>www.cyllidmyfyrwyrcymru.co.uk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7DF43FF-C83A-4CF0-A6F3-24C20D452C93}" type="datetimeFigureOut">
              <a:rPr lang="en-US"/>
              <a:pPr>
                <a:defRPr/>
              </a:pPr>
              <a:t>5/7/2025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A9979-805E-4B91-B312-AA6E42CD66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49BE9-D3BD-4AF3-A36C-A290D27682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D5359-CA7E-4ED7-A845-43B82632C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2" descr="C:\Users\harkneda\Desktop\EMA Wales BK.png"/>
          <p:cNvPicPr>
            <a:picLocks noChangeAspect="1" noChangeArrowheads="1"/>
          </p:cNvPicPr>
          <p:nvPr userDrawn="1"/>
        </p:nvPicPr>
        <p:blipFill>
          <a:blip r:embed="rId13" cstate="print"/>
          <a:stretch>
            <a:fillRect/>
          </a:stretch>
        </p:blipFill>
        <p:spPr bwMode="auto">
          <a:xfrm>
            <a:off x="-1613520" y="-747087"/>
            <a:ext cx="10757520" cy="7605087"/>
          </a:xfrm>
          <a:prstGeom prst="rect">
            <a:avLst/>
          </a:prstGeom>
          <a:noFill/>
        </p:spPr>
      </p:pic>
      <p:sp>
        <p:nvSpPr>
          <p:cNvPr id="72" name="Rectangle 71"/>
          <p:cNvSpPr/>
          <p:nvPr userDrawn="1"/>
        </p:nvSpPr>
        <p:spPr>
          <a:xfrm>
            <a:off x="235957" y="219042"/>
            <a:ext cx="2448272" cy="504000"/>
          </a:xfrm>
          <a:prstGeom prst="rect">
            <a:avLst/>
          </a:prstGeom>
          <a:solidFill>
            <a:srgbClr val="75A6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76" name="Group 75"/>
          <p:cNvGrpSpPr/>
          <p:nvPr userDrawn="1"/>
        </p:nvGrpSpPr>
        <p:grpSpPr>
          <a:xfrm>
            <a:off x="343062" y="515905"/>
            <a:ext cx="2210889" cy="125252"/>
            <a:chOff x="238125" y="330200"/>
            <a:chExt cx="1849439" cy="104775"/>
          </a:xfrm>
        </p:grpSpPr>
        <p:sp>
          <p:nvSpPr>
            <p:cNvPr id="77" name="Freeform 13"/>
            <p:cNvSpPr>
              <a:spLocks/>
            </p:cNvSpPr>
            <p:nvPr userDrawn="1"/>
          </p:nvSpPr>
          <p:spPr bwMode="auto">
            <a:xfrm>
              <a:off x="238125" y="338138"/>
              <a:ext cx="47625" cy="93663"/>
            </a:xfrm>
            <a:custGeom>
              <a:avLst/>
              <a:gdLst/>
              <a:ahLst/>
              <a:cxnLst>
                <a:cxn ang="0">
                  <a:pos x="0" y="241"/>
                </a:cxn>
                <a:cxn ang="0">
                  <a:pos x="0" y="241"/>
                </a:cxn>
                <a:cxn ang="0">
                  <a:pos x="124" y="241"/>
                </a:cxn>
                <a:cxn ang="0">
                  <a:pos x="124" y="216"/>
                </a:cxn>
                <a:cxn ang="0">
                  <a:pos x="26" y="216"/>
                </a:cxn>
                <a:cxn ang="0">
                  <a:pos x="26" y="122"/>
                </a:cxn>
                <a:cxn ang="0">
                  <a:pos x="122" y="122"/>
                </a:cxn>
                <a:cxn ang="0">
                  <a:pos x="122" y="97"/>
                </a:cxn>
                <a:cxn ang="0">
                  <a:pos x="26" y="97"/>
                </a:cxn>
                <a:cxn ang="0">
                  <a:pos x="26" y="25"/>
                </a:cxn>
                <a:cxn ang="0">
                  <a:pos x="124" y="25"/>
                </a:cxn>
                <a:cxn ang="0">
                  <a:pos x="124" y="0"/>
                </a:cxn>
                <a:cxn ang="0">
                  <a:pos x="0" y="0"/>
                </a:cxn>
                <a:cxn ang="0">
                  <a:pos x="0" y="241"/>
                </a:cxn>
              </a:cxnLst>
              <a:rect l="0" t="0" r="r" b="b"/>
              <a:pathLst>
                <a:path w="124" h="241">
                  <a:moveTo>
                    <a:pt x="0" y="241"/>
                  </a:moveTo>
                  <a:lnTo>
                    <a:pt x="0" y="241"/>
                  </a:lnTo>
                  <a:lnTo>
                    <a:pt x="124" y="241"/>
                  </a:lnTo>
                  <a:lnTo>
                    <a:pt x="124" y="216"/>
                  </a:lnTo>
                  <a:lnTo>
                    <a:pt x="26" y="216"/>
                  </a:lnTo>
                  <a:lnTo>
                    <a:pt x="26" y="122"/>
                  </a:lnTo>
                  <a:lnTo>
                    <a:pt x="122" y="122"/>
                  </a:lnTo>
                  <a:lnTo>
                    <a:pt x="122" y="97"/>
                  </a:lnTo>
                  <a:lnTo>
                    <a:pt x="26" y="97"/>
                  </a:lnTo>
                  <a:lnTo>
                    <a:pt x="26" y="25"/>
                  </a:lnTo>
                  <a:lnTo>
                    <a:pt x="124" y="25"/>
                  </a:lnTo>
                  <a:lnTo>
                    <a:pt x="124" y="0"/>
                  </a:lnTo>
                  <a:lnTo>
                    <a:pt x="0" y="0"/>
                  </a:lnTo>
                  <a:lnTo>
                    <a:pt x="0" y="241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4"/>
            <p:cNvSpPr>
              <a:spLocks noEditPoints="1"/>
            </p:cNvSpPr>
            <p:nvPr userDrawn="1"/>
          </p:nvSpPr>
          <p:spPr bwMode="auto">
            <a:xfrm>
              <a:off x="298450" y="330200"/>
              <a:ext cx="57150" cy="103188"/>
            </a:xfrm>
            <a:custGeom>
              <a:avLst/>
              <a:gdLst/>
              <a:ahLst/>
              <a:cxnLst>
                <a:cxn ang="0">
                  <a:pos x="75" y="132"/>
                </a:cxn>
                <a:cxn ang="0">
                  <a:pos x="75" y="132"/>
                </a:cxn>
                <a:cxn ang="0">
                  <a:pos x="125" y="187"/>
                </a:cxn>
                <a:cxn ang="0">
                  <a:pos x="75" y="243"/>
                </a:cxn>
                <a:cxn ang="0">
                  <a:pos x="26" y="186"/>
                </a:cxn>
                <a:cxn ang="0">
                  <a:pos x="75" y="132"/>
                </a:cxn>
                <a:cxn ang="0">
                  <a:pos x="124" y="263"/>
                </a:cxn>
                <a:cxn ang="0">
                  <a:pos x="124" y="263"/>
                </a:cxn>
                <a:cxn ang="0">
                  <a:pos x="149" y="263"/>
                </a:cxn>
                <a:cxn ang="0">
                  <a:pos x="149" y="0"/>
                </a:cxn>
                <a:cxn ang="0">
                  <a:pos x="124" y="0"/>
                </a:cxn>
                <a:cxn ang="0">
                  <a:pos x="124" y="134"/>
                </a:cxn>
                <a:cxn ang="0">
                  <a:pos x="123" y="134"/>
                </a:cxn>
                <a:cxn ang="0">
                  <a:pos x="72" y="109"/>
                </a:cxn>
                <a:cxn ang="0">
                  <a:pos x="0" y="188"/>
                </a:cxn>
                <a:cxn ang="0">
                  <a:pos x="72" y="267"/>
                </a:cxn>
                <a:cxn ang="0">
                  <a:pos x="123" y="242"/>
                </a:cxn>
                <a:cxn ang="0">
                  <a:pos x="124" y="242"/>
                </a:cxn>
                <a:cxn ang="0">
                  <a:pos x="124" y="263"/>
                </a:cxn>
              </a:cxnLst>
              <a:rect l="0" t="0" r="r" b="b"/>
              <a:pathLst>
                <a:path w="149" h="267">
                  <a:moveTo>
                    <a:pt x="75" y="132"/>
                  </a:moveTo>
                  <a:lnTo>
                    <a:pt x="75" y="132"/>
                  </a:lnTo>
                  <a:cubicBezTo>
                    <a:pt x="106" y="132"/>
                    <a:pt x="125" y="157"/>
                    <a:pt x="125" y="187"/>
                  </a:cubicBezTo>
                  <a:cubicBezTo>
                    <a:pt x="125" y="217"/>
                    <a:pt x="108" y="243"/>
                    <a:pt x="75" y="243"/>
                  </a:cubicBezTo>
                  <a:cubicBezTo>
                    <a:pt x="43" y="243"/>
                    <a:pt x="26" y="216"/>
                    <a:pt x="26" y="186"/>
                  </a:cubicBezTo>
                  <a:cubicBezTo>
                    <a:pt x="26" y="158"/>
                    <a:pt x="45" y="132"/>
                    <a:pt x="75" y="132"/>
                  </a:cubicBezTo>
                  <a:close/>
                  <a:moveTo>
                    <a:pt x="124" y="263"/>
                  </a:moveTo>
                  <a:lnTo>
                    <a:pt x="124" y="263"/>
                  </a:lnTo>
                  <a:lnTo>
                    <a:pt x="149" y="263"/>
                  </a:lnTo>
                  <a:lnTo>
                    <a:pt x="149" y="0"/>
                  </a:lnTo>
                  <a:lnTo>
                    <a:pt x="124" y="0"/>
                  </a:lnTo>
                  <a:lnTo>
                    <a:pt x="124" y="134"/>
                  </a:lnTo>
                  <a:lnTo>
                    <a:pt x="123" y="134"/>
                  </a:lnTo>
                  <a:cubicBezTo>
                    <a:pt x="111" y="118"/>
                    <a:pt x="92" y="109"/>
                    <a:pt x="72" y="109"/>
                  </a:cubicBezTo>
                  <a:cubicBezTo>
                    <a:pt x="27" y="109"/>
                    <a:pt x="0" y="145"/>
                    <a:pt x="0" y="188"/>
                  </a:cubicBezTo>
                  <a:cubicBezTo>
                    <a:pt x="0" y="230"/>
                    <a:pt x="28" y="267"/>
                    <a:pt x="72" y="267"/>
                  </a:cubicBezTo>
                  <a:cubicBezTo>
                    <a:pt x="92" y="267"/>
                    <a:pt x="111" y="258"/>
                    <a:pt x="123" y="242"/>
                  </a:cubicBezTo>
                  <a:lnTo>
                    <a:pt x="124" y="242"/>
                  </a:lnTo>
                  <a:lnTo>
                    <a:pt x="124" y="2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15"/>
            <p:cNvSpPr>
              <a:spLocks/>
            </p:cNvSpPr>
            <p:nvPr userDrawn="1"/>
          </p:nvSpPr>
          <p:spPr bwMode="auto">
            <a:xfrm>
              <a:off x="374650" y="373063"/>
              <a:ext cx="46038" cy="6032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60" y="154"/>
                </a:cxn>
                <a:cxn ang="0">
                  <a:pos x="119" y="86"/>
                </a:cxn>
                <a:cxn ang="0">
                  <a:pos x="119" y="0"/>
                </a:cxn>
                <a:cxn ang="0">
                  <a:pos x="93" y="0"/>
                </a:cxn>
                <a:cxn ang="0">
                  <a:pos x="93" y="84"/>
                </a:cxn>
                <a:cxn ang="0">
                  <a:pos x="60" y="130"/>
                </a:cxn>
                <a:cxn ang="0">
                  <a:pos x="26" y="84"/>
                </a:cxn>
                <a:cxn ang="0">
                  <a:pos x="26" y="0"/>
                </a:cxn>
              </a:cxnLst>
              <a:rect l="0" t="0" r="r" b="b"/>
              <a:pathLst>
                <a:path w="119" h="154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86"/>
                  </a:lnTo>
                  <a:cubicBezTo>
                    <a:pt x="0" y="126"/>
                    <a:pt x="15" y="154"/>
                    <a:pt x="60" y="154"/>
                  </a:cubicBezTo>
                  <a:cubicBezTo>
                    <a:pt x="104" y="154"/>
                    <a:pt x="119" y="126"/>
                    <a:pt x="119" y="86"/>
                  </a:cubicBezTo>
                  <a:lnTo>
                    <a:pt x="119" y="0"/>
                  </a:lnTo>
                  <a:lnTo>
                    <a:pt x="93" y="0"/>
                  </a:lnTo>
                  <a:lnTo>
                    <a:pt x="93" y="84"/>
                  </a:lnTo>
                  <a:cubicBezTo>
                    <a:pt x="93" y="109"/>
                    <a:pt x="91" y="130"/>
                    <a:pt x="60" y="130"/>
                  </a:cubicBezTo>
                  <a:cubicBezTo>
                    <a:pt x="29" y="130"/>
                    <a:pt x="26" y="109"/>
                    <a:pt x="26" y="84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16"/>
            <p:cNvSpPr>
              <a:spLocks/>
            </p:cNvSpPr>
            <p:nvPr userDrawn="1"/>
          </p:nvSpPr>
          <p:spPr bwMode="auto">
            <a:xfrm>
              <a:off x="431800" y="371475"/>
              <a:ext cx="49213" cy="61913"/>
            </a:xfrm>
            <a:custGeom>
              <a:avLst/>
              <a:gdLst/>
              <a:ahLst/>
              <a:cxnLst>
                <a:cxn ang="0">
                  <a:pos x="126" y="15"/>
                </a:cxn>
                <a:cxn ang="0">
                  <a:pos x="126" y="15"/>
                </a:cxn>
                <a:cxn ang="0">
                  <a:pos x="80" y="0"/>
                </a:cxn>
                <a:cxn ang="0">
                  <a:pos x="0" y="79"/>
                </a:cxn>
                <a:cxn ang="0">
                  <a:pos x="80" y="158"/>
                </a:cxn>
                <a:cxn ang="0">
                  <a:pos x="127" y="143"/>
                </a:cxn>
                <a:cxn ang="0">
                  <a:pos x="127" y="109"/>
                </a:cxn>
                <a:cxn ang="0">
                  <a:pos x="127" y="109"/>
                </a:cxn>
                <a:cxn ang="0">
                  <a:pos x="78" y="134"/>
                </a:cxn>
                <a:cxn ang="0">
                  <a:pos x="26" y="79"/>
                </a:cxn>
                <a:cxn ang="0">
                  <a:pos x="79" y="23"/>
                </a:cxn>
                <a:cxn ang="0">
                  <a:pos x="126" y="49"/>
                </a:cxn>
                <a:cxn ang="0">
                  <a:pos x="126" y="49"/>
                </a:cxn>
                <a:cxn ang="0">
                  <a:pos x="126" y="15"/>
                </a:cxn>
              </a:cxnLst>
              <a:rect l="0" t="0" r="r" b="b"/>
              <a:pathLst>
                <a:path w="127" h="158">
                  <a:moveTo>
                    <a:pt x="126" y="15"/>
                  </a:moveTo>
                  <a:lnTo>
                    <a:pt x="126" y="15"/>
                  </a:lnTo>
                  <a:cubicBezTo>
                    <a:pt x="113" y="5"/>
                    <a:pt x="96" y="0"/>
                    <a:pt x="80" y="0"/>
                  </a:cubicBezTo>
                  <a:cubicBezTo>
                    <a:pt x="36" y="0"/>
                    <a:pt x="0" y="34"/>
                    <a:pt x="0" y="79"/>
                  </a:cubicBezTo>
                  <a:cubicBezTo>
                    <a:pt x="0" y="124"/>
                    <a:pt x="34" y="158"/>
                    <a:pt x="80" y="158"/>
                  </a:cubicBezTo>
                  <a:cubicBezTo>
                    <a:pt x="98" y="158"/>
                    <a:pt x="113" y="153"/>
                    <a:pt x="127" y="143"/>
                  </a:cubicBezTo>
                  <a:lnTo>
                    <a:pt x="127" y="109"/>
                  </a:lnTo>
                  <a:lnTo>
                    <a:pt x="127" y="109"/>
                  </a:lnTo>
                  <a:cubicBezTo>
                    <a:pt x="114" y="125"/>
                    <a:pt x="99" y="134"/>
                    <a:pt x="78" y="134"/>
                  </a:cubicBezTo>
                  <a:cubicBezTo>
                    <a:pt x="47" y="134"/>
                    <a:pt x="26" y="109"/>
                    <a:pt x="26" y="79"/>
                  </a:cubicBezTo>
                  <a:cubicBezTo>
                    <a:pt x="26" y="49"/>
                    <a:pt x="48" y="23"/>
                    <a:pt x="79" y="23"/>
                  </a:cubicBezTo>
                  <a:cubicBezTo>
                    <a:pt x="99" y="23"/>
                    <a:pt x="114" y="34"/>
                    <a:pt x="126" y="49"/>
                  </a:cubicBezTo>
                  <a:lnTo>
                    <a:pt x="126" y="49"/>
                  </a:lnTo>
                  <a:lnTo>
                    <a:pt x="126" y="15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17"/>
            <p:cNvSpPr>
              <a:spLocks noEditPoints="1"/>
            </p:cNvSpPr>
            <p:nvPr userDrawn="1"/>
          </p:nvSpPr>
          <p:spPr bwMode="auto">
            <a:xfrm>
              <a:off x="492125" y="371475"/>
              <a:ext cx="57150" cy="61913"/>
            </a:xfrm>
            <a:custGeom>
              <a:avLst/>
              <a:gdLst/>
              <a:ahLst/>
              <a:cxnLst>
                <a:cxn ang="0">
                  <a:pos x="75" y="23"/>
                </a:cxn>
                <a:cxn ang="0">
                  <a:pos x="75" y="23"/>
                </a:cxn>
                <a:cxn ang="0">
                  <a:pos x="125" y="78"/>
                </a:cxn>
                <a:cxn ang="0">
                  <a:pos x="75" y="134"/>
                </a:cxn>
                <a:cxn ang="0">
                  <a:pos x="26" y="77"/>
                </a:cxn>
                <a:cxn ang="0">
                  <a:pos x="75" y="23"/>
                </a:cxn>
                <a:cxn ang="0">
                  <a:pos x="149" y="4"/>
                </a:cxn>
                <a:cxn ang="0">
                  <a:pos x="149" y="4"/>
                </a:cxn>
                <a:cxn ang="0">
                  <a:pos x="124" y="4"/>
                </a:cxn>
                <a:cxn ang="0">
                  <a:pos x="124" y="25"/>
                </a:cxn>
                <a:cxn ang="0">
                  <a:pos x="123" y="25"/>
                </a:cxn>
                <a:cxn ang="0">
                  <a:pos x="72" y="0"/>
                </a:cxn>
                <a:cxn ang="0">
                  <a:pos x="0" y="79"/>
                </a:cxn>
                <a:cxn ang="0">
                  <a:pos x="71" y="158"/>
                </a:cxn>
                <a:cxn ang="0">
                  <a:pos x="123" y="133"/>
                </a:cxn>
                <a:cxn ang="0">
                  <a:pos x="124" y="133"/>
                </a:cxn>
                <a:cxn ang="0">
                  <a:pos x="124" y="154"/>
                </a:cxn>
                <a:cxn ang="0">
                  <a:pos x="149" y="154"/>
                </a:cxn>
                <a:cxn ang="0">
                  <a:pos x="149" y="4"/>
                </a:cxn>
              </a:cxnLst>
              <a:rect l="0" t="0" r="r" b="b"/>
              <a:pathLst>
                <a:path w="149" h="158">
                  <a:moveTo>
                    <a:pt x="75" y="23"/>
                  </a:moveTo>
                  <a:lnTo>
                    <a:pt x="75" y="23"/>
                  </a:lnTo>
                  <a:cubicBezTo>
                    <a:pt x="106" y="23"/>
                    <a:pt x="125" y="48"/>
                    <a:pt x="125" y="78"/>
                  </a:cubicBezTo>
                  <a:cubicBezTo>
                    <a:pt x="125" y="108"/>
                    <a:pt x="108" y="134"/>
                    <a:pt x="75" y="134"/>
                  </a:cubicBezTo>
                  <a:cubicBezTo>
                    <a:pt x="43" y="134"/>
                    <a:pt x="26" y="107"/>
                    <a:pt x="26" y="77"/>
                  </a:cubicBezTo>
                  <a:cubicBezTo>
                    <a:pt x="26" y="49"/>
                    <a:pt x="45" y="23"/>
                    <a:pt x="75" y="23"/>
                  </a:cubicBezTo>
                  <a:close/>
                  <a:moveTo>
                    <a:pt x="149" y="4"/>
                  </a:moveTo>
                  <a:lnTo>
                    <a:pt x="149" y="4"/>
                  </a:lnTo>
                  <a:lnTo>
                    <a:pt x="124" y="4"/>
                  </a:lnTo>
                  <a:lnTo>
                    <a:pt x="124" y="25"/>
                  </a:lnTo>
                  <a:lnTo>
                    <a:pt x="123" y="25"/>
                  </a:lnTo>
                  <a:cubicBezTo>
                    <a:pt x="111" y="9"/>
                    <a:pt x="92" y="0"/>
                    <a:pt x="72" y="0"/>
                  </a:cubicBezTo>
                  <a:cubicBezTo>
                    <a:pt x="27" y="0"/>
                    <a:pt x="0" y="36"/>
                    <a:pt x="0" y="79"/>
                  </a:cubicBezTo>
                  <a:cubicBezTo>
                    <a:pt x="0" y="121"/>
                    <a:pt x="27" y="158"/>
                    <a:pt x="71" y="158"/>
                  </a:cubicBezTo>
                  <a:cubicBezTo>
                    <a:pt x="92" y="158"/>
                    <a:pt x="110" y="150"/>
                    <a:pt x="123" y="133"/>
                  </a:cubicBezTo>
                  <a:lnTo>
                    <a:pt x="124" y="133"/>
                  </a:lnTo>
                  <a:lnTo>
                    <a:pt x="124" y="154"/>
                  </a:lnTo>
                  <a:lnTo>
                    <a:pt x="149" y="154"/>
                  </a:lnTo>
                  <a:lnTo>
                    <a:pt x="149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18"/>
            <p:cNvSpPr>
              <a:spLocks/>
            </p:cNvSpPr>
            <p:nvPr userDrawn="1"/>
          </p:nvSpPr>
          <p:spPr bwMode="auto">
            <a:xfrm>
              <a:off x="561975" y="352425"/>
              <a:ext cx="26988" cy="79375"/>
            </a:xfrm>
            <a:custGeom>
              <a:avLst/>
              <a:gdLst/>
              <a:ahLst/>
              <a:cxnLst>
                <a:cxn ang="0">
                  <a:pos x="41" y="78"/>
                </a:cxn>
                <a:cxn ang="0">
                  <a:pos x="41" y="78"/>
                </a:cxn>
                <a:cxn ang="0">
                  <a:pos x="68" y="78"/>
                </a:cxn>
                <a:cxn ang="0">
                  <a:pos x="68" y="54"/>
                </a:cxn>
                <a:cxn ang="0">
                  <a:pos x="41" y="54"/>
                </a:cxn>
                <a:cxn ang="0">
                  <a:pos x="41" y="0"/>
                </a:cxn>
                <a:cxn ang="0">
                  <a:pos x="15" y="0"/>
                </a:cxn>
                <a:cxn ang="0">
                  <a:pos x="15" y="54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5" y="78"/>
                </a:cxn>
                <a:cxn ang="0">
                  <a:pos x="15" y="204"/>
                </a:cxn>
                <a:cxn ang="0">
                  <a:pos x="41" y="204"/>
                </a:cxn>
                <a:cxn ang="0">
                  <a:pos x="41" y="78"/>
                </a:cxn>
              </a:cxnLst>
              <a:rect l="0" t="0" r="r" b="b"/>
              <a:pathLst>
                <a:path w="68" h="204">
                  <a:moveTo>
                    <a:pt x="41" y="78"/>
                  </a:moveTo>
                  <a:lnTo>
                    <a:pt x="41" y="78"/>
                  </a:lnTo>
                  <a:lnTo>
                    <a:pt x="68" y="78"/>
                  </a:lnTo>
                  <a:lnTo>
                    <a:pt x="68" y="54"/>
                  </a:lnTo>
                  <a:lnTo>
                    <a:pt x="41" y="54"/>
                  </a:lnTo>
                  <a:lnTo>
                    <a:pt x="41" y="0"/>
                  </a:lnTo>
                  <a:lnTo>
                    <a:pt x="15" y="0"/>
                  </a:lnTo>
                  <a:lnTo>
                    <a:pt x="15" y="54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5" y="78"/>
                  </a:lnTo>
                  <a:lnTo>
                    <a:pt x="15" y="204"/>
                  </a:lnTo>
                  <a:lnTo>
                    <a:pt x="41" y="204"/>
                  </a:lnTo>
                  <a:lnTo>
                    <a:pt x="41" y="78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3" name="Freeform 19"/>
            <p:cNvSpPr>
              <a:spLocks noEditPoints="1"/>
            </p:cNvSpPr>
            <p:nvPr userDrawn="1"/>
          </p:nvSpPr>
          <p:spPr bwMode="auto">
            <a:xfrm>
              <a:off x="596900" y="344488"/>
              <a:ext cx="14288" cy="87313"/>
            </a:xfrm>
            <a:custGeom>
              <a:avLst/>
              <a:gdLst/>
              <a:ahLst/>
              <a:cxnLst>
                <a:cxn ang="0">
                  <a:pos x="31" y="75"/>
                </a:cxn>
                <a:cxn ang="0">
                  <a:pos x="31" y="75"/>
                </a:cxn>
                <a:cxn ang="0">
                  <a:pos x="6" y="75"/>
                </a:cxn>
                <a:cxn ang="0">
                  <a:pos x="6" y="225"/>
                </a:cxn>
                <a:cxn ang="0">
                  <a:pos x="31" y="225"/>
                </a:cxn>
                <a:cxn ang="0">
                  <a:pos x="31" y="75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0" y="18"/>
                </a:cxn>
                <a:cxn ang="0">
                  <a:pos x="18" y="37"/>
                </a:cxn>
                <a:cxn ang="0">
                  <a:pos x="36" y="18"/>
                </a:cxn>
                <a:cxn ang="0">
                  <a:pos x="18" y="0"/>
                </a:cxn>
              </a:cxnLst>
              <a:rect l="0" t="0" r="r" b="b"/>
              <a:pathLst>
                <a:path w="36" h="225">
                  <a:moveTo>
                    <a:pt x="31" y="75"/>
                  </a:moveTo>
                  <a:lnTo>
                    <a:pt x="31" y="75"/>
                  </a:lnTo>
                  <a:lnTo>
                    <a:pt x="6" y="75"/>
                  </a:lnTo>
                  <a:lnTo>
                    <a:pt x="6" y="225"/>
                  </a:lnTo>
                  <a:lnTo>
                    <a:pt x="31" y="225"/>
                  </a:lnTo>
                  <a:lnTo>
                    <a:pt x="31" y="75"/>
                  </a:lnTo>
                  <a:close/>
                  <a:moveTo>
                    <a:pt x="18" y="0"/>
                  </a:moveTo>
                  <a:lnTo>
                    <a:pt x="18" y="0"/>
                  </a:lnTo>
                  <a:cubicBezTo>
                    <a:pt x="8" y="0"/>
                    <a:pt x="0" y="9"/>
                    <a:pt x="0" y="18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8" y="37"/>
                    <a:pt x="36" y="29"/>
                    <a:pt x="36" y="18"/>
                  </a:cubicBezTo>
                  <a:cubicBezTo>
                    <a:pt x="36" y="9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20"/>
            <p:cNvSpPr>
              <a:spLocks noEditPoints="1"/>
            </p:cNvSpPr>
            <p:nvPr userDrawn="1"/>
          </p:nvSpPr>
          <p:spPr bwMode="auto">
            <a:xfrm>
              <a:off x="625475" y="371475"/>
              <a:ext cx="60325" cy="61913"/>
            </a:xfrm>
            <a:custGeom>
              <a:avLst/>
              <a:gdLst/>
              <a:ahLst/>
              <a:cxnLst>
                <a:cxn ang="0">
                  <a:pos x="79" y="158"/>
                </a:cxn>
                <a:cxn ang="0">
                  <a:pos x="79" y="158"/>
                </a:cxn>
                <a:cxn ang="0">
                  <a:pos x="158" y="79"/>
                </a:cxn>
                <a:cxn ang="0">
                  <a:pos x="79" y="0"/>
                </a:cxn>
                <a:cxn ang="0">
                  <a:pos x="0" y="79"/>
                </a:cxn>
                <a:cxn ang="0">
                  <a:pos x="79" y="158"/>
                </a:cxn>
                <a:cxn ang="0">
                  <a:pos x="79" y="23"/>
                </a:cxn>
                <a:cxn ang="0">
                  <a:pos x="79" y="23"/>
                </a:cxn>
                <a:cxn ang="0">
                  <a:pos x="132" y="79"/>
                </a:cxn>
                <a:cxn ang="0">
                  <a:pos x="79" y="134"/>
                </a:cxn>
                <a:cxn ang="0">
                  <a:pos x="26" y="79"/>
                </a:cxn>
                <a:cxn ang="0">
                  <a:pos x="79" y="23"/>
                </a:cxn>
              </a:cxnLst>
              <a:rect l="0" t="0" r="r" b="b"/>
              <a:pathLst>
                <a:path w="158" h="158">
                  <a:moveTo>
                    <a:pt x="79" y="158"/>
                  </a:moveTo>
                  <a:lnTo>
                    <a:pt x="79" y="158"/>
                  </a:lnTo>
                  <a:cubicBezTo>
                    <a:pt x="123" y="158"/>
                    <a:pt x="158" y="123"/>
                    <a:pt x="158" y="79"/>
                  </a:cubicBezTo>
                  <a:cubicBezTo>
                    <a:pt x="158" y="35"/>
                    <a:pt x="123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8"/>
                    <a:pt x="79" y="158"/>
                  </a:cubicBezTo>
                  <a:close/>
                  <a:moveTo>
                    <a:pt x="79" y="23"/>
                  </a:moveTo>
                  <a:lnTo>
                    <a:pt x="79" y="23"/>
                  </a:lnTo>
                  <a:cubicBezTo>
                    <a:pt x="111" y="23"/>
                    <a:pt x="132" y="49"/>
                    <a:pt x="132" y="79"/>
                  </a:cubicBezTo>
                  <a:cubicBezTo>
                    <a:pt x="132" y="110"/>
                    <a:pt x="111" y="134"/>
                    <a:pt x="79" y="134"/>
                  </a:cubicBezTo>
                  <a:cubicBezTo>
                    <a:pt x="47" y="134"/>
                    <a:pt x="26" y="110"/>
                    <a:pt x="26" y="79"/>
                  </a:cubicBezTo>
                  <a:cubicBezTo>
                    <a:pt x="26" y="49"/>
                    <a:pt x="47" y="23"/>
                    <a:pt x="79" y="23"/>
                  </a:cubicBez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21"/>
            <p:cNvSpPr>
              <a:spLocks/>
            </p:cNvSpPr>
            <p:nvPr userDrawn="1"/>
          </p:nvSpPr>
          <p:spPr bwMode="auto">
            <a:xfrm>
              <a:off x="698500" y="371475"/>
              <a:ext cx="47625" cy="60325"/>
            </a:xfrm>
            <a:custGeom>
              <a:avLst/>
              <a:gdLst/>
              <a:ahLst/>
              <a:cxnLst>
                <a:cxn ang="0">
                  <a:pos x="26" y="4"/>
                </a:cxn>
                <a:cxn ang="0">
                  <a:pos x="26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6" y="154"/>
                </a:cxn>
                <a:cxn ang="0">
                  <a:pos x="26" y="83"/>
                </a:cxn>
                <a:cxn ang="0">
                  <a:pos x="63" y="23"/>
                </a:cxn>
                <a:cxn ang="0">
                  <a:pos x="95" y="69"/>
                </a:cxn>
                <a:cxn ang="0">
                  <a:pos x="95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7" y="22"/>
                </a:cxn>
                <a:cxn ang="0">
                  <a:pos x="26" y="22"/>
                </a:cxn>
                <a:cxn ang="0">
                  <a:pos x="26" y="4"/>
                </a:cxn>
              </a:cxnLst>
              <a:rect l="0" t="0" r="r" b="b"/>
              <a:pathLst>
                <a:path w="120" h="154">
                  <a:moveTo>
                    <a:pt x="26" y="4"/>
                  </a:moveTo>
                  <a:lnTo>
                    <a:pt x="26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6" y="154"/>
                  </a:lnTo>
                  <a:lnTo>
                    <a:pt x="26" y="83"/>
                  </a:lnTo>
                  <a:cubicBezTo>
                    <a:pt x="26" y="56"/>
                    <a:pt x="28" y="23"/>
                    <a:pt x="63" y="23"/>
                  </a:cubicBezTo>
                  <a:cubicBezTo>
                    <a:pt x="93" y="23"/>
                    <a:pt x="95" y="45"/>
                    <a:pt x="95" y="69"/>
                  </a:cubicBezTo>
                  <a:lnTo>
                    <a:pt x="95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1" y="0"/>
                    <a:pt x="69" y="0"/>
                  </a:cubicBezTo>
                  <a:cubicBezTo>
                    <a:pt x="51" y="0"/>
                    <a:pt x="37" y="8"/>
                    <a:pt x="27" y="22"/>
                  </a:cubicBezTo>
                  <a:lnTo>
                    <a:pt x="26" y="22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22"/>
            <p:cNvSpPr>
              <a:spLocks/>
            </p:cNvSpPr>
            <p:nvPr userDrawn="1"/>
          </p:nvSpPr>
          <p:spPr bwMode="auto">
            <a:xfrm>
              <a:off x="795338" y="333375"/>
              <a:ext cx="104775" cy="101600"/>
            </a:xfrm>
            <a:custGeom>
              <a:avLst/>
              <a:gdLst/>
              <a:ahLst/>
              <a:cxnLst>
                <a:cxn ang="0">
                  <a:pos x="0" y="254"/>
                </a:cxn>
                <a:cxn ang="0">
                  <a:pos x="0" y="254"/>
                </a:cxn>
                <a:cxn ang="0">
                  <a:pos x="28" y="254"/>
                </a:cxn>
                <a:cxn ang="0">
                  <a:pos x="59" y="91"/>
                </a:cxn>
                <a:cxn ang="0">
                  <a:pos x="59" y="91"/>
                </a:cxn>
                <a:cxn ang="0">
                  <a:pos x="136" y="264"/>
                </a:cxn>
                <a:cxn ang="0">
                  <a:pos x="214" y="91"/>
                </a:cxn>
                <a:cxn ang="0">
                  <a:pos x="215" y="91"/>
                </a:cxn>
                <a:cxn ang="0">
                  <a:pos x="245" y="254"/>
                </a:cxn>
                <a:cxn ang="0">
                  <a:pos x="273" y="254"/>
                </a:cxn>
                <a:cxn ang="0">
                  <a:pos x="224" y="0"/>
                </a:cxn>
                <a:cxn ang="0">
                  <a:pos x="136" y="202"/>
                </a:cxn>
                <a:cxn ang="0">
                  <a:pos x="49" y="0"/>
                </a:cxn>
                <a:cxn ang="0">
                  <a:pos x="0" y="254"/>
                </a:cxn>
              </a:cxnLst>
              <a:rect l="0" t="0" r="r" b="b"/>
              <a:pathLst>
                <a:path w="273" h="264">
                  <a:moveTo>
                    <a:pt x="0" y="254"/>
                  </a:moveTo>
                  <a:lnTo>
                    <a:pt x="0" y="254"/>
                  </a:lnTo>
                  <a:lnTo>
                    <a:pt x="28" y="254"/>
                  </a:lnTo>
                  <a:lnTo>
                    <a:pt x="59" y="91"/>
                  </a:lnTo>
                  <a:lnTo>
                    <a:pt x="59" y="91"/>
                  </a:lnTo>
                  <a:lnTo>
                    <a:pt x="136" y="264"/>
                  </a:lnTo>
                  <a:lnTo>
                    <a:pt x="214" y="91"/>
                  </a:lnTo>
                  <a:lnTo>
                    <a:pt x="215" y="91"/>
                  </a:lnTo>
                  <a:lnTo>
                    <a:pt x="245" y="254"/>
                  </a:lnTo>
                  <a:lnTo>
                    <a:pt x="273" y="254"/>
                  </a:lnTo>
                  <a:lnTo>
                    <a:pt x="224" y="0"/>
                  </a:lnTo>
                  <a:lnTo>
                    <a:pt x="136" y="202"/>
                  </a:lnTo>
                  <a:lnTo>
                    <a:pt x="49" y="0"/>
                  </a:lnTo>
                  <a:lnTo>
                    <a:pt x="0" y="25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23"/>
            <p:cNvSpPr>
              <a:spLocks noEditPoints="1"/>
            </p:cNvSpPr>
            <p:nvPr userDrawn="1"/>
          </p:nvSpPr>
          <p:spPr bwMode="auto">
            <a:xfrm>
              <a:off x="908050" y="371475"/>
              <a:ext cx="57150" cy="61913"/>
            </a:xfrm>
            <a:custGeom>
              <a:avLst/>
              <a:gdLst/>
              <a:ahLst/>
              <a:cxnLst>
                <a:cxn ang="0">
                  <a:pos x="75" y="23"/>
                </a:cxn>
                <a:cxn ang="0">
                  <a:pos x="75" y="23"/>
                </a:cxn>
                <a:cxn ang="0">
                  <a:pos x="125" y="78"/>
                </a:cxn>
                <a:cxn ang="0">
                  <a:pos x="75" y="134"/>
                </a:cxn>
                <a:cxn ang="0">
                  <a:pos x="26" y="77"/>
                </a:cxn>
                <a:cxn ang="0">
                  <a:pos x="75" y="23"/>
                </a:cxn>
                <a:cxn ang="0">
                  <a:pos x="149" y="4"/>
                </a:cxn>
                <a:cxn ang="0">
                  <a:pos x="149" y="4"/>
                </a:cxn>
                <a:cxn ang="0">
                  <a:pos x="124" y="4"/>
                </a:cxn>
                <a:cxn ang="0">
                  <a:pos x="124" y="25"/>
                </a:cxn>
                <a:cxn ang="0">
                  <a:pos x="123" y="25"/>
                </a:cxn>
                <a:cxn ang="0">
                  <a:pos x="72" y="0"/>
                </a:cxn>
                <a:cxn ang="0">
                  <a:pos x="0" y="79"/>
                </a:cxn>
                <a:cxn ang="0">
                  <a:pos x="71" y="158"/>
                </a:cxn>
                <a:cxn ang="0">
                  <a:pos x="123" y="133"/>
                </a:cxn>
                <a:cxn ang="0">
                  <a:pos x="124" y="133"/>
                </a:cxn>
                <a:cxn ang="0">
                  <a:pos x="124" y="154"/>
                </a:cxn>
                <a:cxn ang="0">
                  <a:pos x="149" y="154"/>
                </a:cxn>
                <a:cxn ang="0">
                  <a:pos x="149" y="4"/>
                </a:cxn>
              </a:cxnLst>
              <a:rect l="0" t="0" r="r" b="b"/>
              <a:pathLst>
                <a:path w="149" h="158">
                  <a:moveTo>
                    <a:pt x="75" y="23"/>
                  </a:moveTo>
                  <a:lnTo>
                    <a:pt x="75" y="23"/>
                  </a:lnTo>
                  <a:cubicBezTo>
                    <a:pt x="106" y="23"/>
                    <a:pt x="125" y="48"/>
                    <a:pt x="125" y="78"/>
                  </a:cubicBezTo>
                  <a:cubicBezTo>
                    <a:pt x="125" y="108"/>
                    <a:pt x="108" y="134"/>
                    <a:pt x="75" y="134"/>
                  </a:cubicBezTo>
                  <a:cubicBezTo>
                    <a:pt x="43" y="134"/>
                    <a:pt x="26" y="107"/>
                    <a:pt x="26" y="77"/>
                  </a:cubicBezTo>
                  <a:cubicBezTo>
                    <a:pt x="26" y="49"/>
                    <a:pt x="45" y="23"/>
                    <a:pt x="75" y="23"/>
                  </a:cubicBezTo>
                  <a:close/>
                  <a:moveTo>
                    <a:pt x="149" y="4"/>
                  </a:moveTo>
                  <a:lnTo>
                    <a:pt x="149" y="4"/>
                  </a:lnTo>
                  <a:lnTo>
                    <a:pt x="124" y="4"/>
                  </a:lnTo>
                  <a:lnTo>
                    <a:pt x="124" y="25"/>
                  </a:lnTo>
                  <a:lnTo>
                    <a:pt x="123" y="25"/>
                  </a:lnTo>
                  <a:cubicBezTo>
                    <a:pt x="111" y="9"/>
                    <a:pt x="92" y="0"/>
                    <a:pt x="72" y="0"/>
                  </a:cubicBezTo>
                  <a:cubicBezTo>
                    <a:pt x="27" y="0"/>
                    <a:pt x="0" y="36"/>
                    <a:pt x="0" y="79"/>
                  </a:cubicBezTo>
                  <a:cubicBezTo>
                    <a:pt x="0" y="121"/>
                    <a:pt x="27" y="158"/>
                    <a:pt x="71" y="158"/>
                  </a:cubicBezTo>
                  <a:cubicBezTo>
                    <a:pt x="93" y="158"/>
                    <a:pt x="110" y="150"/>
                    <a:pt x="123" y="133"/>
                  </a:cubicBezTo>
                  <a:lnTo>
                    <a:pt x="124" y="133"/>
                  </a:lnTo>
                  <a:lnTo>
                    <a:pt x="124" y="154"/>
                  </a:lnTo>
                  <a:lnTo>
                    <a:pt x="149" y="154"/>
                  </a:lnTo>
                  <a:lnTo>
                    <a:pt x="149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24"/>
            <p:cNvSpPr>
              <a:spLocks noEditPoints="1"/>
            </p:cNvSpPr>
            <p:nvPr userDrawn="1"/>
          </p:nvSpPr>
          <p:spPr bwMode="auto">
            <a:xfrm>
              <a:off x="982663" y="344488"/>
              <a:ext cx="14288" cy="87313"/>
            </a:xfrm>
            <a:custGeom>
              <a:avLst/>
              <a:gdLst/>
              <a:ahLst/>
              <a:cxnLst>
                <a:cxn ang="0">
                  <a:pos x="31" y="75"/>
                </a:cxn>
                <a:cxn ang="0">
                  <a:pos x="31" y="75"/>
                </a:cxn>
                <a:cxn ang="0">
                  <a:pos x="6" y="75"/>
                </a:cxn>
                <a:cxn ang="0">
                  <a:pos x="6" y="225"/>
                </a:cxn>
                <a:cxn ang="0">
                  <a:pos x="31" y="225"/>
                </a:cxn>
                <a:cxn ang="0">
                  <a:pos x="31" y="75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0" y="18"/>
                </a:cxn>
                <a:cxn ang="0">
                  <a:pos x="19" y="37"/>
                </a:cxn>
                <a:cxn ang="0">
                  <a:pos x="37" y="18"/>
                </a:cxn>
                <a:cxn ang="0">
                  <a:pos x="19" y="0"/>
                </a:cxn>
              </a:cxnLst>
              <a:rect l="0" t="0" r="r" b="b"/>
              <a:pathLst>
                <a:path w="37" h="225">
                  <a:moveTo>
                    <a:pt x="31" y="75"/>
                  </a:moveTo>
                  <a:lnTo>
                    <a:pt x="31" y="75"/>
                  </a:lnTo>
                  <a:lnTo>
                    <a:pt x="6" y="75"/>
                  </a:lnTo>
                  <a:lnTo>
                    <a:pt x="6" y="225"/>
                  </a:lnTo>
                  <a:lnTo>
                    <a:pt x="31" y="225"/>
                  </a:lnTo>
                  <a:lnTo>
                    <a:pt x="31" y="75"/>
                  </a:lnTo>
                  <a:close/>
                  <a:moveTo>
                    <a:pt x="19" y="0"/>
                  </a:moveTo>
                  <a:lnTo>
                    <a:pt x="19" y="0"/>
                  </a:lnTo>
                  <a:cubicBezTo>
                    <a:pt x="9" y="0"/>
                    <a:pt x="0" y="9"/>
                    <a:pt x="0" y="18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7" y="29"/>
                    <a:pt x="37" y="18"/>
                  </a:cubicBezTo>
                  <a:cubicBezTo>
                    <a:pt x="37" y="9"/>
                    <a:pt x="29" y="0"/>
                    <a:pt x="19" y="0"/>
                  </a:cubicBez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25"/>
            <p:cNvSpPr>
              <a:spLocks/>
            </p:cNvSpPr>
            <p:nvPr userDrawn="1"/>
          </p:nvSpPr>
          <p:spPr bwMode="auto">
            <a:xfrm>
              <a:off x="1016000" y="371475"/>
              <a:ext cx="46038" cy="60325"/>
            </a:xfrm>
            <a:custGeom>
              <a:avLst/>
              <a:gdLst/>
              <a:ahLst/>
              <a:cxnLst>
                <a:cxn ang="0">
                  <a:pos x="25" y="4"/>
                </a:cxn>
                <a:cxn ang="0">
                  <a:pos x="25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5" y="154"/>
                </a:cxn>
                <a:cxn ang="0">
                  <a:pos x="25" y="83"/>
                </a:cxn>
                <a:cxn ang="0">
                  <a:pos x="63" y="23"/>
                </a:cxn>
                <a:cxn ang="0">
                  <a:pos x="94" y="69"/>
                </a:cxn>
                <a:cxn ang="0">
                  <a:pos x="94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6" y="22"/>
                </a:cxn>
                <a:cxn ang="0">
                  <a:pos x="25" y="22"/>
                </a:cxn>
                <a:cxn ang="0">
                  <a:pos x="25" y="4"/>
                </a:cxn>
              </a:cxnLst>
              <a:rect l="0" t="0" r="r" b="b"/>
              <a:pathLst>
                <a:path w="120" h="154">
                  <a:moveTo>
                    <a:pt x="25" y="4"/>
                  </a:moveTo>
                  <a:lnTo>
                    <a:pt x="25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5" y="154"/>
                  </a:lnTo>
                  <a:lnTo>
                    <a:pt x="25" y="83"/>
                  </a:lnTo>
                  <a:cubicBezTo>
                    <a:pt x="25" y="56"/>
                    <a:pt x="28" y="23"/>
                    <a:pt x="63" y="23"/>
                  </a:cubicBezTo>
                  <a:cubicBezTo>
                    <a:pt x="92" y="23"/>
                    <a:pt x="94" y="45"/>
                    <a:pt x="94" y="69"/>
                  </a:cubicBezTo>
                  <a:lnTo>
                    <a:pt x="94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0" y="0"/>
                    <a:pt x="69" y="0"/>
                  </a:cubicBezTo>
                  <a:cubicBezTo>
                    <a:pt x="50" y="0"/>
                    <a:pt x="37" y="8"/>
                    <a:pt x="26" y="22"/>
                  </a:cubicBezTo>
                  <a:lnTo>
                    <a:pt x="25" y="22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26"/>
            <p:cNvSpPr>
              <a:spLocks/>
            </p:cNvSpPr>
            <p:nvPr userDrawn="1"/>
          </p:nvSpPr>
          <p:spPr bwMode="auto">
            <a:xfrm>
              <a:off x="1074738" y="352425"/>
              <a:ext cx="26988" cy="79375"/>
            </a:xfrm>
            <a:custGeom>
              <a:avLst/>
              <a:gdLst/>
              <a:ahLst/>
              <a:cxnLst>
                <a:cxn ang="0">
                  <a:pos x="41" y="78"/>
                </a:cxn>
                <a:cxn ang="0">
                  <a:pos x="41" y="78"/>
                </a:cxn>
                <a:cxn ang="0">
                  <a:pos x="67" y="78"/>
                </a:cxn>
                <a:cxn ang="0">
                  <a:pos x="67" y="54"/>
                </a:cxn>
                <a:cxn ang="0">
                  <a:pos x="41" y="54"/>
                </a:cxn>
                <a:cxn ang="0">
                  <a:pos x="41" y="0"/>
                </a:cxn>
                <a:cxn ang="0">
                  <a:pos x="15" y="0"/>
                </a:cxn>
                <a:cxn ang="0">
                  <a:pos x="15" y="54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5" y="78"/>
                </a:cxn>
                <a:cxn ang="0">
                  <a:pos x="15" y="204"/>
                </a:cxn>
                <a:cxn ang="0">
                  <a:pos x="41" y="204"/>
                </a:cxn>
                <a:cxn ang="0">
                  <a:pos x="41" y="78"/>
                </a:cxn>
              </a:cxnLst>
              <a:rect l="0" t="0" r="r" b="b"/>
              <a:pathLst>
                <a:path w="67" h="204">
                  <a:moveTo>
                    <a:pt x="41" y="78"/>
                  </a:moveTo>
                  <a:lnTo>
                    <a:pt x="41" y="78"/>
                  </a:lnTo>
                  <a:lnTo>
                    <a:pt x="67" y="78"/>
                  </a:lnTo>
                  <a:lnTo>
                    <a:pt x="67" y="54"/>
                  </a:lnTo>
                  <a:lnTo>
                    <a:pt x="41" y="54"/>
                  </a:lnTo>
                  <a:lnTo>
                    <a:pt x="41" y="0"/>
                  </a:lnTo>
                  <a:lnTo>
                    <a:pt x="15" y="0"/>
                  </a:lnTo>
                  <a:lnTo>
                    <a:pt x="15" y="54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5" y="78"/>
                  </a:lnTo>
                  <a:lnTo>
                    <a:pt x="15" y="204"/>
                  </a:lnTo>
                  <a:lnTo>
                    <a:pt x="41" y="204"/>
                  </a:lnTo>
                  <a:lnTo>
                    <a:pt x="41" y="78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1" name="Freeform 27"/>
            <p:cNvSpPr>
              <a:spLocks noEditPoints="1"/>
            </p:cNvSpPr>
            <p:nvPr userDrawn="1"/>
          </p:nvSpPr>
          <p:spPr bwMode="auto">
            <a:xfrm>
              <a:off x="1104900" y="371475"/>
              <a:ext cx="57150" cy="61913"/>
            </a:xfrm>
            <a:custGeom>
              <a:avLst/>
              <a:gdLst/>
              <a:ahLst/>
              <a:cxnLst>
                <a:cxn ang="0">
                  <a:pos x="144" y="84"/>
                </a:cxn>
                <a:cxn ang="0">
                  <a:pos x="144" y="84"/>
                </a:cxn>
                <a:cxn ang="0">
                  <a:pos x="73" y="0"/>
                </a:cxn>
                <a:cxn ang="0">
                  <a:pos x="0" y="81"/>
                </a:cxn>
                <a:cxn ang="0">
                  <a:pos x="74" y="158"/>
                </a:cxn>
                <a:cxn ang="0">
                  <a:pos x="143" y="116"/>
                </a:cxn>
                <a:cxn ang="0">
                  <a:pos x="121" y="103"/>
                </a:cxn>
                <a:cxn ang="0">
                  <a:pos x="76" y="134"/>
                </a:cxn>
                <a:cxn ang="0">
                  <a:pos x="26" y="84"/>
                </a:cxn>
                <a:cxn ang="0">
                  <a:pos x="144" y="84"/>
                </a:cxn>
                <a:cxn ang="0">
                  <a:pos x="28" y="63"/>
                </a:cxn>
                <a:cxn ang="0">
                  <a:pos x="28" y="63"/>
                </a:cxn>
                <a:cxn ang="0">
                  <a:pos x="73" y="23"/>
                </a:cxn>
                <a:cxn ang="0">
                  <a:pos x="117" y="63"/>
                </a:cxn>
                <a:cxn ang="0">
                  <a:pos x="28" y="63"/>
                </a:cxn>
              </a:cxnLst>
              <a:rect l="0" t="0" r="r" b="b"/>
              <a:pathLst>
                <a:path w="147" h="158">
                  <a:moveTo>
                    <a:pt x="144" y="84"/>
                  </a:moveTo>
                  <a:lnTo>
                    <a:pt x="144" y="84"/>
                  </a:lnTo>
                  <a:cubicBezTo>
                    <a:pt x="147" y="40"/>
                    <a:pt x="121" y="0"/>
                    <a:pt x="73" y="0"/>
                  </a:cubicBezTo>
                  <a:cubicBezTo>
                    <a:pt x="26" y="0"/>
                    <a:pt x="0" y="36"/>
                    <a:pt x="0" y="81"/>
                  </a:cubicBezTo>
                  <a:cubicBezTo>
                    <a:pt x="0" y="124"/>
                    <a:pt x="29" y="158"/>
                    <a:pt x="74" y="158"/>
                  </a:cubicBezTo>
                  <a:cubicBezTo>
                    <a:pt x="104" y="158"/>
                    <a:pt x="129" y="143"/>
                    <a:pt x="143" y="116"/>
                  </a:cubicBezTo>
                  <a:lnTo>
                    <a:pt x="121" y="103"/>
                  </a:lnTo>
                  <a:cubicBezTo>
                    <a:pt x="111" y="121"/>
                    <a:pt x="97" y="134"/>
                    <a:pt x="76" y="134"/>
                  </a:cubicBezTo>
                  <a:cubicBezTo>
                    <a:pt x="47" y="134"/>
                    <a:pt x="27" y="112"/>
                    <a:pt x="26" y="84"/>
                  </a:cubicBezTo>
                  <a:lnTo>
                    <a:pt x="144" y="84"/>
                  </a:lnTo>
                  <a:close/>
                  <a:moveTo>
                    <a:pt x="28" y="63"/>
                  </a:moveTo>
                  <a:lnTo>
                    <a:pt x="28" y="63"/>
                  </a:lnTo>
                  <a:cubicBezTo>
                    <a:pt x="31" y="41"/>
                    <a:pt x="51" y="23"/>
                    <a:pt x="73" y="23"/>
                  </a:cubicBezTo>
                  <a:cubicBezTo>
                    <a:pt x="96" y="23"/>
                    <a:pt x="114" y="41"/>
                    <a:pt x="117" y="63"/>
                  </a:cubicBezTo>
                  <a:lnTo>
                    <a:pt x="28" y="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28"/>
            <p:cNvSpPr>
              <a:spLocks/>
            </p:cNvSpPr>
            <p:nvPr userDrawn="1"/>
          </p:nvSpPr>
          <p:spPr bwMode="auto">
            <a:xfrm>
              <a:off x="1174750" y="371475"/>
              <a:ext cx="46038" cy="60325"/>
            </a:xfrm>
            <a:custGeom>
              <a:avLst/>
              <a:gdLst/>
              <a:ahLst/>
              <a:cxnLst>
                <a:cxn ang="0">
                  <a:pos x="25" y="4"/>
                </a:cxn>
                <a:cxn ang="0">
                  <a:pos x="25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5" y="154"/>
                </a:cxn>
                <a:cxn ang="0">
                  <a:pos x="25" y="83"/>
                </a:cxn>
                <a:cxn ang="0">
                  <a:pos x="63" y="23"/>
                </a:cxn>
                <a:cxn ang="0">
                  <a:pos x="94" y="69"/>
                </a:cxn>
                <a:cxn ang="0">
                  <a:pos x="94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6" y="22"/>
                </a:cxn>
                <a:cxn ang="0">
                  <a:pos x="25" y="22"/>
                </a:cxn>
                <a:cxn ang="0">
                  <a:pos x="25" y="4"/>
                </a:cxn>
              </a:cxnLst>
              <a:rect l="0" t="0" r="r" b="b"/>
              <a:pathLst>
                <a:path w="120" h="154">
                  <a:moveTo>
                    <a:pt x="25" y="4"/>
                  </a:moveTo>
                  <a:lnTo>
                    <a:pt x="25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5" y="154"/>
                  </a:lnTo>
                  <a:lnTo>
                    <a:pt x="25" y="83"/>
                  </a:lnTo>
                  <a:cubicBezTo>
                    <a:pt x="25" y="56"/>
                    <a:pt x="28" y="23"/>
                    <a:pt x="63" y="23"/>
                  </a:cubicBezTo>
                  <a:cubicBezTo>
                    <a:pt x="92" y="23"/>
                    <a:pt x="94" y="45"/>
                    <a:pt x="94" y="69"/>
                  </a:cubicBezTo>
                  <a:lnTo>
                    <a:pt x="94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0" y="0"/>
                    <a:pt x="69" y="0"/>
                  </a:cubicBezTo>
                  <a:cubicBezTo>
                    <a:pt x="50" y="0"/>
                    <a:pt x="36" y="8"/>
                    <a:pt x="26" y="22"/>
                  </a:cubicBezTo>
                  <a:lnTo>
                    <a:pt x="25" y="22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3" name="Freeform 29"/>
            <p:cNvSpPr>
              <a:spLocks noEditPoints="1"/>
            </p:cNvSpPr>
            <p:nvPr userDrawn="1"/>
          </p:nvSpPr>
          <p:spPr bwMode="auto">
            <a:xfrm>
              <a:off x="1235076" y="371475"/>
              <a:ext cx="57150" cy="61913"/>
            </a:xfrm>
            <a:custGeom>
              <a:avLst/>
              <a:gdLst/>
              <a:ahLst/>
              <a:cxnLst>
                <a:cxn ang="0">
                  <a:pos x="75" y="23"/>
                </a:cxn>
                <a:cxn ang="0">
                  <a:pos x="75" y="23"/>
                </a:cxn>
                <a:cxn ang="0">
                  <a:pos x="125" y="78"/>
                </a:cxn>
                <a:cxn ang="0">
                  <a:pos x="75" y="134"/>
                </a:cxn>
                <a:cxn ang="0">
                  <a:pos x="26" y="77"/>
                </a:cxn>
                <a:cxn ang="0">
                  <a:pos x="75" y="23"/>
                </a:cxn>
                <a:cxn ang="0">
                  <a:pos x="150" y="4"/>
                </a:cxn>
                <a:cxn ang="0">
                  <a:pos x="150" y="4"/>
                </a:cxn>
                <a:cxn ang="0">
                  <a:pos x="124" y="4"/>
                </a:cxn>
                <a:cxn ang="0">
                  <a:pos x="124" y="25"/>
                </a:cxn>
                <a:cxn ang="0">
                  <a:pos x="123" y="25"/>
                </a:cxn>
                <a:cxn ang="0">
                  <a:pos x="72" y="0"/>
                </a:cxn>
                <a:cxn ang="0">
                  <a:pos x="0" y="79"/>
                </a:cxn>
                <a:cxn ang="0">
                  <a:pos x="72" y="158"/>
                </a:cxn>
                <a:cxn ang="0">
                  <a:pos x="123" y="133"/>
                </a:cxn>
                <a:cxn ang="0">
                  <a:pos x="124" y="133"/>
                </a:cxn>
                <a:cxn ang="0">
                  <a:pos x="124" y="154"/>
                </a:cxn>
                <a:cxn ang="0">
                  <a:pos x="150" y="154"/>
                </a:cxn>
                <a:cxn ang="0">
                  <a:pos x="150" y="4"/>
                </a:cxn>
              </a:cxnLst>
              <a:rect l="0" t="0" r="r" b="b"/>
              <a:pathLst>
                <a:path w="150" h="158">
                  <a:moveTo>
                    <a:pt x="75" y="23"/>
                  </a:moveTo>
                  <a:lnTo>
                    <a:pt x="75" y="23"/>
                  </a:lnTo>
                  <a:cubicBezTo>
                    <a:pt x="107" y="23"/>
                    <a:pt x="125" y="48"/>
                    <a:pt x="125" y="78"/>
                  </a:cubicBezTo>
                  <a:cubicBezTo>
                    <a:pt x="125" y="108"/>
                    <a:pt x="108" y="134"/>
                    <a:pt x="75" y="134"/>
                  </a:cubicBezTo>
                  <a:cubicBezTo>
                    <a:pt x="43" y="134"/>
                    <a:pt x="26" y="107"/>
                    <a:pt x="26" y="77"/>
                  </a:cubicBezTo>
                  <a:cubicBezTo>
                    <a:pt x="26" y="49"/>
                    <a:pt x="45" y="23"/>
                    <a:pt x="75" y="23"/>
                  </a:cubicBezTo>
                  <a:close/>
                  <a:moveTo>
                    <a:pt x="150" y="4"/>
                  </a:moveTo>
                  <a:lnTo>
                    <a:pt x="150" y="4"/>
                  </a:lnTo>
                  <a:lnTo>
                    <a:pt x="124" y="4"/>
                  </a:lnTo>
                  <a:lnTo>
                    <a:pt x="124" y="25"/>
                  </a:lnTo>
                  <a:lnTo>
                    <a:pt x="123" y="25"/>
                  </a:lnTo>
                  <a:cubicBezTo>
                    <a:pt x="111" y="9"/>
                    <a:pt x="92" y="0"/>
                    <a:pt x="72" y="0"/>
                  </a:cubicBezTo>
                  <a:cubicBezTo>
                    <a:pt x="27" y="0"/>
                    <a:pt x="0" y="36"/>
                    <a:pt x="0" y="79"/>
                  </a:cubicBezTo>
                  <a:cubicBezTo>
                    <a:pt x="0" y="121"/>
                    <a:pt x="28" y="158"/>
                    <a:pt x="72" y="158"/>
                  </a:cubicBezTo>
                  <a:cubicBezTo>
                    <a:pt x="93" y="158"/>
                    <a:pt x="110" y="150"/>
                    <a:pt x="123" y="133"/>
                  </a:cubicBezTo>
                  <a:lnTo>
                    <a:pt x="124" y="133"/>
                  </a:lnTo>
                  <a:lnTo>
                    <a:pt x="124" y="154"/>
                  </a:lnTo>
                  <a:lnTo>
                    <a:pt x="150" y="154"/>
                  </a:lnTo>
                  <a:lnTo>
                    <a:pt x="150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4" name="Freeform 30"/>
            <p:cNvSpPr>
              <a:spLocks/>
            </p:cNvSpPr>
            <p:nvPr userDrawn="1"/>
          </p:nvSpPr>
          <p:spPr bwMode="auto">
            <a:xfrm>
              <a:off x="1311276" y="371475"/>
              <a:ext cx="46038" cy="60325"/>
            </a:xfrm>
            <a:custGeom>
              <a:avLst/>
              <a:gdLst/>
              <a:ahLst/>
              <a:cxnLst>
                <a:cxn ang="0">
                  <a:pos x="26" y="4"/>
                </a:cxn>
                <a:cxn ang="0">
                  <a:pos x="26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6" y="154"/>
                </a:cxn>
                <a:cxn ang="0">
                  <a:pos x="26" y="83"/>
                </a:cxn>
                <a:cxn ang="0">
                  <a:pos x="63" y="23"/>
                </a:cxn>
                <a:cxn ang="0">
                  <a:pos x="95" y="69"/>
                </a:cxn>
                <a:cxn ang="0">
                  <a:pos x="95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7" y="22"/>
                </a:cxn>
                <a:cxn ang="0">
                  <a:pos x="26" y="22"/>
                </a:cxn>
                <a:cxn ang="0">
                  <a:pos x="26" y="4"/>
                </a:cxn>
              </a:cxnLst>
              <a:rect l="0" t="0" r="r" b="b"/>
              <a:pathLst>
                <a:path w="120" h="154">
                  <a:moveTo>
                    <a:pt x="26" y="4"/>
                  </a:moveTo>
                  <a:lnTo>
                    <a:pt x="26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6" y="154"/>
                  </a:lnTo>
                  <a:lnTo>
                    <a:pt x="26" y="83"/>
                  </a:lnTo>
                  <a:cubicBezTo>
                    <a:pt x="26" y="56"/>
                    <a:pt x="28" y="23"/>
                    <a:pt x="63" y="23"/>
                  </a:cubicBezTo>
                  <a:cubicBezTo>
                    <a:pt x="93" y="23"/>
                    <a:pt x="95" y="45"/>
                    <a:pt x="95" y="69"/>
                  </a:cubicBezTo>
                  <a:lnTo>
                    <a:pt x="95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1" y="0"/>
                    <a:pt x="69" y="0"/>
                  </a:cubicBezTo>
                  <a:cubicBezTo>
                    <a:pt x="51" y="0"/>
                    <a:pt x="37" y="8"/>
                    <a:pt x="27" y="22"/>
                  </a:cubicBezTo>
                  <a:lnTo>
                    <a:pt x="26" y="22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5" name="Freeform 31"/>
            <p:cNvSpPr>
              <a:spLocks/>
            </p:cNvSpPr>
            <p:nvPr userDrawn="1"/>
          </p:nvSpPr>
          <p:spPr bwMode="auto">
            <a:xfrm>
              <a:off x="1370013" y="371475"/>
              <a:ext cx="49213" cy="61913"/>
            </a:xfrm>
            <a:custGeom>
              <a:avLst/>
              <a:gdLst/>
              <a:ahLst/>
              <a:cxnLst>
                <a:cxn ang="0">
                  <a:pos x="127" y="15"/>
                </a:cxn>
                <a:cxn ang="0">
                  <a:pos x="127" y="15"/>
                </a:cxn>
                <a:cxn ang="0">
                  <a:pos x="80" y="0"/>
                </a:cxn>
                <a:cxn ang="0">
                  <a:pos x="0" y="79"/>
                </a:cxn>
                <a:cxn ang="0">
                  <a:pos x="80" y="158"/>
                </a:cxn>
                <a:cxn ang="0">
                  <a:pos x="128" y="143"/>
                </a:cxn>
                <a:cxn ang="0">
                  <a:pos x="128" y="109"/>
                </a:cxn>
                <a:cxn ang="0">
                  <a:pos x="127" y="109"/>
                </a:cxn>
                <a:cxn ang="0">
                  <a:pos x="78" y="134"/>
                </a:cxn>
                <a:cxn ang="0">
                  <a:pos x="26" y="79"/>
                </a:cxn>
                <a:cxn ang="0">
                  <a:pos x="79" y="23"/>
                </a:cxn>
                <a:cxn ang="0">
                  <a:pos x="126" y="49"/>
                </a:cxn>
                <a:cxn ang="0">
                  <a:pos x="127" y="49"/>
                </a:cxn>
                <a:cxn ang="0">
                  <a:pos x="127" y="15"/>
                </a:cxn>
              </a:cxnLst>
              <a:rect l="0" t="0" r="r" b="b"/>
              <a:pathLst>
                <a:path w="128" h="158">
                  <a:moveTo>
                    <a:pt x="127" y="15"/>
                  </a:moveTo>
                  <a:lnTo>
                    <a:pt x="127" y="15"/>
                  </a:lnTo>
                  <a:cubicBezTo>
                    <a:pt x="113" y="5"/>
                    <a:pt x="97" y="0"/>
                    <a:pt x="80" y="0"/>
                  </a:cubicBezTo>
                  <a:cubicBezTo>
                    <a:pt x="36" y="0"/>
                    <a:pt x="0" y="34"/>
                    <a:pt x="0" y="79"/>
                  </a:cubicBezTo>
                  <a:cubicBezTo>
                    <a:pt x="0" y="124"/>
                    <a:pt x="35" y="158"/>
                    <a:pt x="80" y="158"/>
                  </a:cubicBezTo>
                  <a:cubicBezTo>
                    <a:pt x="98" y="158"/>
                    <a:pt x="113" y="153"/>
                    <a:pt x="128" y="143"/>
                  </a:cubicBezTo>
                  <a:lnTo>
                    <a:pt x="128" y="109"/>
                  </a:lnTo>
                  <a:lnTo>
                    <a:pt x="127" y="109"/>
                  </a:lnTo>
                  <a:cubicBezTo>
                    <a:pt x="115" y="125"/>
                    <a:pt x="100" y="134"/>
                    <a:pt x="78" y="134"/>
                  </a:cubicBezTo>
                  <a:cubicBezTo>
                    <a:pt x="47" y="134"/>
                    <a:pt x="26" y="109"/>
                    <a:pt x="26" y="79"/>
                  </a:cubicBezTo>
                  <a:cubicBezTo>
                    <a:pt x="26" y="49"/>
                    <a:pt x="49" y="23"/>
                    <a:pt x="79" y="23"/>
                  </a:cubicBezTo>
                  <a:cubicBezTo>
                    <a:pt x="100" y="23"/>
                    <a:pt x="114" y="34"/>
                    <a:pt x="126" y="49"/>
                  </a:cubicBezTo>
                  <a:lnTo>
                    <a:pt x="127" y="49"/>
                  </a:lnTo>
                  <a:lnTo>
                    <a:pt x="127" y="15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32"/>
            <p:cNvSpPr>
              <a:spLocks noEditPoints="1"/>
            </p:cNvSpPr>
            <p:nvPr userDrawn="1"/>
          </p:nvSpPr>
          <p:spPr bwMode="auto">
            <a:xfrm>
              <a:off x="1430338" y="371475"/>
              <a:ext cx="55563" cy="61913"/>
            </a:xfrm>
            <a:custGeom>
              <a:avLst/>
              <a:gdLst/>
              <a:ahLst/>
              <a:cxnLst>
                <a:cxn ang="0">
                  <a:pos x="144" y="84"/>
                </a:cxn>
                <a:cxn ang="0">
                  <a:pos x="144" y="84"/>
                </a:cxn>
                <a:cxn ang="0">
                  <a:pos x="73" y="0"/>
                </a:cxn>
                <a:cxn ang="0">
                  <a:pos x="0" y="81"/>
                </a:cxn>
                <a:cxn ang="0">
                  <a:pos x="74" y="158"/>
                </a:cxn>
                <a:cxn ang="0">
                  <a:pos x="143" y="116"/>
                </a:cxn>
                <a:cxn ang="0">
                  <a:pos x="121" y="103"/>
                </a:cxn>
                <a:cxn ang="0">
                  <a:pos x="76" y="134"/>
                </a:cxn>
                <a:cxn ang="0">
                  <a:pos x="26" y="84"/>
                </a:cxn>
                <a:cxn ang="0">
                  <a:pos x="144" y="84"/>
                </a:cxn>
                <a:cxn ang="0">
                  <a:pos x="28" y="63"/>
                </a:cxn>
                <a:cxn ang="0">
                  <a:pos x="28" y="63"/>
                </a:cxn>
                <a:cxn ang="0">
                  <a:pos x="73" y="23"/>
                </a:cxn>
                <a:cxn ang="0">
                  <a:pos x="117" y="63"/>
                </a:cxn>
                <a:cxn ang="0">
                  <a:pos x="28" y="63"/>
                </a:cxn>
              </a:cxnLst>
              <a:rect l="0" t="0" r="r" b="b"/>
              <a:pathLst>
                <a:path w="147" h="158">
                  <a:moveTo>
                    <a:pt x="144" y="84"/>
                  </a:moveTo>
                  <a:lnTo>
                    <a:pt x="144" y="84"/>
                  </a:lnTo>
                  <a:cubicBezTo>
                    <a:pt x="147" y="40"/>
                    <a:pt x="121" y="0"/>
                    <a:pt x="73" y="0"/>
                  </a:cubicBezTo>
                  <a:cubicBezTo>
                    <a:pt x="26" y="0"/>
                    <a:pt x="0" y="36"/>
                    <a:pt x="0" y="81"/>
                  </a:cubicBezTo>
                  <a:cubicBezTo>
                    <a:pt x="0" y="124"/>
                    <a:pt x="29" y="158"/>
                    <a:pt x="74" y="158"/>
                  </a:cubicBezTo>
                  <a:cubicBezTo>
                    <a:pt x="104" y="158"/>
                    <a:pt x="128" y="143"/>
                    <a:pt x="143" y="116"/>
                  </a:cubicBezTo>
                  <a:lnTo>
                    <a:pt x="121" y="103"/>
                  </a:lnTo>
                  <a:cubicBezTo>
                    <a:pt x="111" y="121"/>
                    <a:pt x="97" y="134"/>
                    <a:pt x="76" y="134"/>
                  </a:cubicBezTo>
                  <a:cubicBezTo>
                    <a:pt x="46" y="134"/>
                    <a:pt x="27" y="112"/>
                    <a:pt x="26" y="84"/>
                  </a:cubicBezTo>
                  <a:lnTo>
                    <a:pt x="144" y="84"/>
                  </a:lnTo>
                  <a:close/>
                  <a:moveTo>
                    <a:pt x="28" y="63"/>
                  </a:moveTo>
                  <a:lnTo>
                    <a:pt x="28" y="63"/>
                  </a:lnTo>
                  <a:cubicBezTo>
                    <a:pt x="31" y="41"/>
                    <a:pt x="51" y="23"/>
                    <a:pt x="73" y="23"/>
                  </a:cubicBezTo>
                  <a:cubicBezTo>
                    <a:pt x="96" y="23"/>
                    <a:pt x="114" y="41"/>
                    <a:pt x="117" y="63"/>
                  </a:cubicBezTo>
                  <a:lnTo>
                    <a:pt x="28" y="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Freeform 33"/>
            <p:cNvSpPr>
              <a:spLocks noEditPoints="1"/>
            </p:cNvSpPr>
            <p:nvPr userDrawn="1"/>
          </p:nvSpPr>
          <p:spPr bwMode="auto">
            <a:xfrm>
              <a:off x="1527176" y="333375"/>
              <a:ext cx="84138" cy="98425"/>
            </a:xfrm>
            <a:custGeom>
              <a:avLst/>
              <a:gdLst/>
              <a:ahLst/>
              <a:cxnLst>
                <a:cxn ang="0">
                  <a:pos x="161" y="184"/>
                </a:cxn>
                <a:cxn ang="0">
                  <a:pos x="161" y="184"/>
                </a:cxn>
                <a:cxn ang="0">
                  <a:pos x="189" y="252"/>
                </a:cxn>
                <a:cxn ang="0">
                  <a:pos x="219" y="252"/>
                </a:cxn>
                <a:cxn ang="0">
                  <a:pos x="111" y="0"/>
                </a:cxn>
                <a:cxn ang="0">
                  <a:pos x="0" y="252"/>
                </a:cxn>
                <a:cxn ang="0">
                  <a:pos x="29" y="252"/>
                </a:cxn>
                <a:cxn ang="0">
                  <a:pos x="58" y="184"/>
                </a:cxn>
                <a:cxn ang="0">
                  <a:pos x="161" y="184"/>
                </a:cxn>
                <a:cxn ang="0">
                  <a:pos x="150" y="159"/>
                </a:cxn>
                <a:cxn ang="0">
                  <a:pos x="150" y="159"/>
                </a:cxn>
                <a:cxn ang="0">
                  <a:pos x="69" y="159"/>
                </a:cxn>
                <a:cxn ang="0">
                  <a:pos x="110" y="62"/>
                </a:cxn>
                <a:cxn ang="0">
                  <a:pos x="150" y="159"/>
                </a:cxn>
              </a:cxnLst>
              <a:rect l="0" t="0" r="r" b="b"/>
              <a:pathLst>
                <a:path w="219" h="252">
                  <a:moveTo>
                    <a:pt x="161" y="184"/>
                  </a:moveTo>
                  <a:lnTo>
                    <a:pt x="161" y="184"/>
                  </a:lnTo>
                  <a:lnTo>
                    <a:pt x="189" y="252"/>
                  </a:lnTo>
                  <a:lnTo>
                    <a:pt x="219" y="252"/>
                  </a:lnTo>
                  <a:lnTo>
                    <a:pt x="111" y="0"/>
                  </a:lnTo>
                  <a:lnTo>
                    <a:pt x="0" y="252"/>
                  </a:lnTo>
                  <a:lnTo>
                    <a:pt x="29" y="252"/>
                  </a:lnTo>
                  <a:lnTo>
                    <a:pt x="58" y="184"/>
                  </a:lnTo>
                  <a:lnTo>
                    <a:pt x="161" y="184"/>
                  </a:lnTo>
                  <a:close/>
                  <a:moveTo>
                    <a:pt x="150" y="159"/>
                  </a:moveTo>
                  <a:lnTo>
                    <a:pt x="150" y="159"/>
                  </a:lnTo>
                  <a:lnTo>
                    <a:pt x="69" y="159"/>
                  </a:lnTo>
                  <a:lnTo>
                    <a:pt x="110" y="62"/>
                  </a:lnTo>
                  <a:lnTo>
                    <a:pt x="150" y="159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Freeform 34"/>
            <p:cNvSpPr>
              <a:spLocks/>
            </p:cNvSpPr>
            <p:nvPr userDrawn="1"/>
          </p:nvSpPr>
          <p:spPr bwMode="auto">
            <a:xfrm>
              <a:off x="1622426" y="330200"/>
              <a:ext cx="9525" cy="1016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26" y="263"/>
                </a:cxn>
                <a:cxn ang="0">
                  <a:pos x="26" y="0"/>
                </a:cxn>
              </a:cxnLst>
              <a:rect l="0" t="0" r="r" b="b"/>
              <a:pathLst>
                <a:path w="26" h="263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263"/>
                  </a:lnTo>
                  <a:lnTo>
                    <a:pt x="26" y="263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9" name="Freeform 35"/>
            <p:cNvSpPr>
              <a:spLocks/>
            </p:cNvSpPr>
            <p:nvPr userDrawn="1"/>
          </p:nvSpPr>
          <p:spPr bwMode="auto">
            <a:xfrm>
              <a:off x="1649413" y="330200"/>
              <a:ext cx="11113" cy="10160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25" y="263"/>
                </a:cxn>
                <a:cxn ang="0">
                  <a:pos x="25" y="0"/>
                </a:cxn>
              </a:cxnLst>
              <a:rect l="0" t="0" r="r" b="b"/>
              <a:pathLst>
                <a:path w="25" h="263">
                  <a:moveTo>
                    <a:pt x="25" y="0"/>
                  </a:moveTo>
                  <a:lnTo>
                    <a:pt x="25" y="0"/>
                  </a:lnTo>
                  <a:lnTo>
                    <a:pt x="0" y="0"/>
                  </a:lnTo>
                  <a:lnTo>
                    <a:pt x="0" y="263"/>
                  </a:lnTo>
                  <a:lnTo>
                    <a:pt x="25" y="26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36"/>
            <p:cNvSpPr>
              <a:spLocks noEditPoints="1"/>
            </p:cNvSpPr>
            <p:nvPr userDrawn="1"/>
          </p:nvSpPr>
          <p:spPr bwMode="auto">
            <a:xfrm>
              <a:off x="1673226" y="371475"/>
              <a:ext cx="60325" cy="61913"/>
            </a:xfrm>
            <a:custGeom>
              <a:avLst/>
              <a:gdLst/>
              <a:ahLst/>
              <a:cxnLst>
                <a:cxn ang="0">
                  <a:pos x="78" y="158"/>
                </a:cxn>
                <a:cxn ang="0">
                  <a:pos x="78" y="158"/>
                </a:cxn>
                <a:cxn ang="0">
                  <a:pos x="157" y="79"/>
                </a:cxn>
                <a:cxn ang="0">
                  <a:pos x="78" y="0"/>
                </a:cxn>
                <a:cxn ang="0">
                  <a:pos x="0" y="79"/>
                </a:cxn>
                <a:cxn ang="0">
                  <a:pos x="78" y="158"/>
                </a:cxn>
                <a:cxn ang="0">
                  <a:pos x="78" y="23"/>
                </a:cxn>
                <a:cxn ang="0">
                  <a:pos x="78" y="23"/>
                </a:cxn>
                <a:cxn ang="0">
                  <a:pos x="132" y="79"/>
                </a:cxn>
                <a:cxn ang="0">
                  <a:pos x="78" y="134"/>
                </a:cxn>
                <a:cxn ang="0">
                  <a:pos x="25" y="79"/>
                </a:cxn>
                <a:cxn ang="0">
                  <a:pos x="78" y="23"/>
                </a:cxn>
              </a:cxnLst>
              <a:rect l="0" t="0" r="r" b="b"/>
              <a:pathLst>
                <a:path w="157" h="158">
                  <a:moveTo>
                    <a:pt x="78" y="158"/>
                  </a:moveTo>
                  <a:lnTo>
                    <a:pt x="78" y="158"/>
                  </a:lnTo>
                  <a:cubicBezTo>
                    <a:pt x="122" y="158"/>
                    <a:pt x="157" y="123"/>
                    <a:pt x="157" y="79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4" y="0"/>
                    <a:pt x="0" y="35"/>
                    <a:pt x="0" y="79"/>
                  </a:cubicBezTo>
                  <a:cubicBezTo>
                    <a:pt x="0" y="123"/>
                    <a:pt x="35" y="158"/>
                    <a:pt x="78" y="158"/>
                  </a:cubicBezTo>
                  <a:close/>
                  <a:moveTo>
                    <a:pt x="78" y="23"/>
                  </a:moveTo>
                  <a:lnTo>
                    <a:pt x="78" y="23"/>
                  </a:lnTo>
                  <a:cubicBezTo>
                    <a:pt x="110" y="23"/>
                    <a:pt x="132" y="49"/>
                    <a:pt x="132" y="79"/>
                  </a:cubicBezTo>
                  <a:cubicBezTo>
                    <a:pt x="132" y="110"/>
                    <a:pt x="110" y="134"/>
                    <a:pt x="78" y="134"/>
                  </a:cubicBezTo>
                  <a:cubicBezTo>
                    <a:pt x="47" y="134"/>
                    <a:pt x="25" y="110"/>
                    <a:pt x="25" y="79"/>
                  </a:cubicBezTo>
                  <a:cubicBezTo>
                    <a:pt x="25" y="49"/>
                    <a:pt x="47" y="23"/>
                    <a:pt x="78" y="23"/>
                  </a:cubicBez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37"/>
            <p:cNvSpPr>
              <a:spLocks/>
            </p:cNvSpPr>
            <p:nvPr userDrawn="1"/>
          </p:nvSpPr>
          <p:spPr bwMode="auto">
            <a:xfrm>
              <a:off x="1738313" y="368300"/>
              <a:ext cx="93663" cy="66675"/>
            </a:xfrm>
            <a:custGeom>
              <a:avLst/>
              <a:gdLst/>
              <a:ahLst/>
              <a:cxnLst>
                <a:cxn ang="0">
                  <a:pos x="29" y="12"/>
                </a:cxn>
                <a:cxn ang="0">
                  <a:pos x="29" y="12"/>
                </a:cxn>
                <a:cxn ang="0">
                  <a:pos x="0" y="12"/>
                </a:cxn>
                <a:cxn ang="0">
                  <a:pos x="73" y="172"/>
                </a:cxn>
                <a:cxn ang="0">
                  <a:pos x="120" y="61"/>
                </a:cxn>
                <a:cxn ang="0">
                  <a:pos x="166" y="172"/>
                </a:cxn>
                <a:cxn ang="0">
                  <a:pos x="240" y="12"/>
                </a:cxn>
                <a:cxn ang="0">
                  <a:pos x="211" y="12"/>
                </a:cxn>
                <a:cxn ang="0">
                  <a:pos x="166" y="113"/>
                </a:cxn>
                <a:cxn ang="0">
                  <a:pos x="120" y="0"/>
                </a:cxn>
                <a:cxn ang="0">
                  <a:pos x="73" y="113"/>
                </a:cxn>
                <a:cxn ang="0">
                  <a:pos x="29" y="12"/>
                </a:cxn>
              </a:cxnLst>
              <a:rect l="0" t="0" r="r" b="b"/>
              <a:pathLst>
                <a:path w="240" h="172">
                  <a:moveTo>
                    <a:pt x="29" y="12"/>
                  </a:moveTo>
                  <a:lnTo>
                    <a:pt x="29" y="12"/>
                  </a:lnTo>
                  <a:lnTo>
                    <a:pt x="0" y="12"/>
                  </a:lnTo>
                  <a:lnTo>
                    <a:pt x="73" y="172"/>
                  </a:lnTo>
                  <a:lnTo>
                    <a:pt x="120" y="61"/>
                  </a:lnTo>
                  <a:lnTo>
                    <a:pt x="166" y="172"/>
                  </a:lnTo>
                  <a:lnTo>
                    <a:pt x="240" y="12"/>
                  </a:lnTo>
                  <a:lnTo>
                    <a:pt x="211" y="12"/>
                  </a:lnTo>
                  <a:lnTo>
                    <a:pt x="166" y="113"/>
                  </a:lnTo>
                  <a:lnTo>
                    <a:pt x="120" y="0"/>
                  </a:lnTo>
                  <a:lnTo>
                    <a:pt x="73" y="113"/>
                  </a:lnTo>
                  <a:lnTo>
                    <a:pt x="29" y="12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38"/>
            <p:cNvSpPr>
              <a:spLocks noEditPoints="1"/>
            </p:cNvSpPr>
            <p:nvPr userDrawn="1"/>
          </p:nvSpPr>
          <p:spPr bwMode="auto">
            <a:xfrm>
              <a:off x="1836738" y="371475"/>
              <a:ext cx="57150" cy="61913"/>
            </a:xfrm>
            <a:custGeom>
              <a:avLst/>
              <a:gdLst/>
              <a:ahLst/>
              <a:cxnLst>
                <a:cxn ang="0">
                  <a:pos x="75" y="23"/>
                </a:cxn>
                <a:cxn ang="0">
                  <a:pos x="75" y="23"/>
                </a:cxn>
                <a:cxn ang="0">
                  <a:pos x="126" y="78"/>
                </a:cxn>
                <a:cxn ang="0">
                  <a:pos x="76" y="134"/>
                </a:cxn>
                <a:cxn ang="0">
                  <a:pos x="26" y="77"/>
                </a:cxn>
                <a:cxn ang="0">
                  <a:pos x="75" y="23"/>
                </a:cxn>
                <a:cxn ang="0">
                  <a:pos x="150" y="4"/>
                </a:cxn>
                <a:cxn ang="0">
                  <a:pos x="150" y="4"/>
                </a:cxn>
                <a:cxn ang="0">
                  <a:pos x="124" y="4"/>
                </a:cxn>
                <a:cxn ang="0">
                  <a:pos x="124" y="25"/>
                </a:cxn>
                <a:cxn ang="0">
                  <a:pos x="124" y="25"/>
                </a:cxn>
                <a:cxn ang="0">
                  <a:pos x="72" y="0"/>
                </a:cxn>
                <a:cxn ang="0">
                  <a:pos x="0" y="79"/>
                </a:cxn>
                <a:cxn ang="0">
                  <a:pos x="72" y="158"/>
                </a:cxn>
                <a:cxn ang="0">
                  <a:pos x="124" y="133"/>
                </a:cxn>
                <a:cxn ang="0">
                  <a:pos x="124" y="133"/>
                </a:cxn>
                <a:cxn ang="0">
                  <a:pos x="124" y="154"/>
                </a:cxn>
                <a:cxn ang="0">
                  <a:pos x="150" y="154"/>
                </a:cxn>
                <a:cxn ang="0">
                  <a:pos x="150" y="4"/>
                </a:cxn>
              </a:cxnLst>
              <a:rect l="0" t="0" r="r" b="b"/>
              <a:pathLst>
                <a:path w="150" h="158">
                  <a:moveTo>
                    <a:pt x="75" y="23"/>
                  </a:moveTo>
                  <a:lnTo>
                    <a:pt x="75" y="23"/>
                  </a:lnTo>
                  <a:cubicBezTo>
                    <a:pt x="107" y="23"/>
                    <a:pt x="126" y="48"/>
                    <a:pt x="126" y="78"/>
                  </a:cubicBezTo>
                  <a:cubicBezTo>
                    <a:pt x="126" y="108"/>
                    <a:pt x="108" y="134"/>
                    <a:pt x="76" y="134"/>
                  </a:cubicBezTo>
                  <a:cubicBezTo>
                    <a:pt x="44" y="134"/>
                    <a:pt x="26" y="107"/>
                    <a:pt x="26" y="77"/>
                  </a:cubicBezTo>
                  <a:cubicBezTo>
                    <a:pt x="26" y="49"/>
                    <a:pt x="46" y="23"/>
                    <a:pt x="75" y="23"/>
                  </a:cubicBezTo>
                  <a:close/>
                  <a:moveTo>
                    <a:pt x="150" y="4"/>
                  </a:moveTo>
                  <a:lnTo>
                    <a:pt x="150" y="4"/>
                  </a:lnTo>
                  <a:lnTo>
                    <a:pt x="124" y="4"/>
                  </a:lnTo>
                  <a:lnTo>
                    <a:pt x="124" y="25"/>
                  </a:lnTo>
                  <a:lnTo>
                    <a:pt x="124" y="25"/>
                  </a:lnTo>
                  <a:cubicBezTo>
                    <a:pt x="111" y="9"/>
                    <a:pt x="93" y="0"/>
                    <a:pt x="72" y="0"/>
                  </a:cubicBezTo>
                  <a:cubicBezTo>
                    <a:pt x="27" y="0"/>
                    <a:pt x="0" y="36"/>
                    <a:pt x="0" y="79"/>
                  </a:cubicBezTo>
                  <a:cubicBezTo>
                    <a:pt x="0" y="121"/>
                    <a:pt x="28" y="158"/>
                    <a:pt x="72" y="158"/>
                  </a:cubicBezTo>
                  <a:cubicBezTo>
                    <a:pt x="93" y="158"/>
                    <a:pt x="111" y="150"/>
                    <a:pt x="124" y="133"/>
                  </a:cubicBezTo>
                  <a:lnTo>
                    <a:pt x="124" y="133"/>
                  </a:lnTo>
                  <a:lnTo>
                    <a:pt x="124" y="154"/>
                  </a:lnTo>
                  <a:lnTo>
                    <a:pt x="150" y="154"/>
                  </a:lnTo>
                  <a:lnTo>
                    <a:pt x="150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3" name="Freeform 39"/>
            <p:cNvSpPr>
              <a:spLocks/>
            </p:cNvSpPr>
            <p:nvPr userDrawn="1"/>
          </p:nvSpPr>
          <p:spPr bwMode="auto">
            <a:xfrm>
              <a:off x="1912938" y="371475"/>
              <a:ext cx="46038" cy="60325"/>
            </a:xfrm>
            <a:custGeom>
              <a:avLst/>
              <a:gdLst/>
              <a:ahLst/>
              <a:cxnLst>
                <a:cxn ang="0">
                  <a:pos x="25" y="4"/>
                </a:cxn>
                <a:cxn ang="0">
                  <a:pos x="25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5" y="154"/>
                </a:cxn>
                <a:cxn ang="0">
                  <a:pos x="25" y="83"/>
                </a:cxn>
                <a:cxn ang="0">
                  <a:pos x="63" y="23"/>
                </a:cxn>
                <a:cxn ang="0">
                  <a:pos x="94" y="69"/>
                </a:cxn>
                <a:cxn ang="0">
                  <a:pos x="94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6" y="22"/>
                </a:cxn>
                <a:cxn ang="0">
                  <a:pos x="25" y="22"/>
                </a:cxn>
                <a:cxn ang="0">
                  <a:pos x="25" y="4"/>
                </a:cxn>
              </a:cxnLst>
              <a:rect l="0" t="0" r="r" b="b"/>
              <a:pathLst>
                <a:path w="120" h="154">
                  <a:moveTo>
                    <a:pt x="25" y="4"/>
                  </a:moveTo>
                  <a:lnTo>
                    <a:pt x="25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5" y="154"/>
                  </a:lnTo>
                  <a:lnTo>
                    <a:pt x="25" y="83"/>
                  </a:lnTo>
                  <a:cubicBezTo>
                    <a:pt x="25" y="56"/>
                    <a:pt x="27" y="23"/>
                    <a:pt x="63" y="23"/>
                  </a:cubicBezTo>
                  <a:cubicBezTo>
                    <a:pt x="92" y="23"/>
                    <a:pt x="94" y="45"/>
                    <a:pt x="94" y="69"/>
                  </a:cubicBezTo>
                  <a:lnTo>
                    <a:pt x="94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0" y="0"/>
                    <a:pt x="69" y="0"/>
                  </a:cubicBezTo>
                  <a:cubicBezTo>
                    <a:pt x="50" y="0"/>
                    <a:pt x="36" y="8"/>
                    <a:pt x="26" y="22"/>
                  </a:cubicBezTo>
                  <a:lnTo>
                    <a:pt x="25" y="22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40"/>
            <p:cNvSpPr>
              <a:spLocks/>
            </p:cNvSpPr>
            <p:nvPr userDrawn="1"/>
          </p:nvSpPr>
          <p:spPr bwMode="auto">
            <a:xfrm>
              <a:off x="1971676" y="371475"/>
              <a:ext cx="49213" cy="61913"/>
            </a:xfrm>
            <a:custGeom>
              <a:avLst/>
              <a:gdLst/>
              <a:ahLst/>
              <a:cxnLst>
                <a:cxn ang="0">
                  <a:pos x="126" y="15"/>
                </a:cxn>
                <a:cxn ang="0">
                  <a:pos x="126" y="15"/>
                </a:cxn>
                <a:cxn ang="0">
                  <a:pos x="80" y="0"/>
                </a:cxn>
                <a:cxn ang="0">
                  <a:pos x="0" y="79"/>
                </a:cxn>
                <a:cxn ang="0">
                  <a:pos x="79" y="158"/>
                </a:cxn>
                <a:cxn ang="0">
                  <a:pos x="127" y="143"/>
                </a:cxn>
                <a:cxn ang="0">
                  <a:pos x="127" y="109"/>
                </a:cxn>
                <a:cxn ang="0">
                  <a:pos x="126" y="109"/>
                </a:cxn>
                <a:cxn ang="0">
                  <a:pos x="77" y="134"/>
                </a:cxn>
                <a:cxn ang="0">
                  <a:pos x="26" y="79"/>
                </a:cxn>
                <a:cxn ang="0">
                  <a:pos x="79" y="23"/>
                </a:cxn>
                <a:cxn ang="0">
                  <a:pos x="125" y="49"/>
                </a:cxn>
                <a:cxn ang="0">
                  <a:pos x="126" y="49"/>
                </a:cxn>
                <a:cxn ang="0">
                  <a:pos x="126" y="15"/>
                </a:cxn>
              </a:cxnLst>
              <a:rect l="0" t="0" r="r" b="b"/>
              <a:pathLst>
                <a:path w="127" h="158">
                  <a:moveTo>
                    <a:pt x="126" y="15"/>
                  </a:moveTo>
                  <a:lnTo>
                    <a:pt x="126" y="15"/>
                  </a:lnTo>
                  <a:cubicBezTo>
                    <a:pt x="113" y="5"/>
                    <a:pt x="96" y="0"/>
                    <a:pt x="80" y="0"/>
                  </a:cubicBezTo>
                  <a:cubicBezTo>
                    <a:pt x="36" y="0"/>
                    <a:pt x="0" y="34"/>
                    <a:pt x="0" y="79"/>
                  </a:cubicBezTo>
                  <a:cubicBezTo>
                    <a:pt x="0" y="124"/>
                    <a:pt x="34" y="158"/>
                    <a:pt x="79" y="158"/>
                  </a:cubicBezTo>
                  <a:cubicBezTo>
                    <a:pt x="97" y="158"/>
                    <a:pt x="112" y="153"/>
                    <a:pt x="127" y="143"/>
                  </a:cubicBezTo>
                  <a:lnTo>
                    <a:pt x="127" y="109"/>
                  </a:lnTo>
                  <a:lnTo>
                    <a:pt x="126" y="109"/>
                  </a:lnTo>
                  <a:cubicBezTo>
                    <a:pt x="114" y="125"/>
                    <a:pt x="99" y="134"/>
                    <a:pt x="77" y="134"/>
                  </a:cubicBezTo>
                  <a:cubicBezTo>
                    <a:pt x="46" y="134"/>
                    <a:pt x="26" y="109"/>
                    <a:pt x="26" y="79"/>
                  </a:cubicBezTo>
                  <a:cubicBezTo>
                    <a:pt x="26" y="49"/>
                    <a:pt x="48" y="23"/>
                    <a:pt x="79" y="23"/>
                  </a:cubicBezTo>
                  <a:cubicBezTo>
                    <a:pt x="99" y="23"/>
                    <a:pt x="114" y="34"/>
                    <a:pt x="125" y="49"/>
                  </a:cubicBezTo>
                  <a:lnTo>
                    <a:pt x="126" y="49"/>
                  </a:lnTo>
                  <a:lnTo>
                    <a:pt x="126" y="15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41"/>
            <p:cNvSpPr>
              <a:spLocks noEditPoints="1"/>
            </p:cNvSpPr>
            <p:nvPr userDrawn="1"/>
          </p:nvSpPr>
          <p:spPr bwMode="auto">
            <a:xfrm>
              <a:off x="2032001" y="371475"/>
              <a:ext cx="55563" cy="61913"/>
            </a:xfrm>
            <a:custGeom>
              <a:avLst/>
              <a:gdLst/>
              <a:ahLst/>
              <a:cxnLst>
                <a:cxn ang="0">
                  <a:pos x="143" y="84"/>
                </a:cxn>
                <a:cxn ang="0">
                  <a:pos x="143" y="84"/>
                </a:cxn>
                <a:cxn ang="0">
                  <a:pos x="72" y="0"/>
                </a:cxn>
                <a:cxn ang="0">
                  <a:pos x="0" y="81"/>
                </a:cxn>
                <a:cxn ang="0">
                  <a:pos x="73" y="158"/>
                </a:cxn>
                <a:cxn ang="0">
                  <a:pos x="142" y="116"/>
                </a:cxn>
                <a:cxn ang="0">
                  <a:pos x="120" y="103"/>
                </a:cxn>
                <a:cxn ang="0">
                  <a:pos x="75" y="134"/>
                </a:cxn>
                <a:cxn ang="0">
                  <a:pos x="26" y="84"/>
                </a:cxn>
                <a:cxn ang="0">
                  <a:pos x="143" y="84"/>
                </a:cxn>
                <a:cxn ang="0">
                  <a:pos x="27" y="63"/>
                </a:cxn>
                <a:cxn ang="0">
                  <a:pos x="27" y="63"/>
                </a:cxn>
                <a:cxn ang="0">
                  <a:pos x="73" y="23"/>
                </a:cxn>
                <a:cxn ang="0">
                  <a:pos x="117" y="63"/>
                </a:cxn>
                <a:cxn ang="0">
                  <a:pos x="27" y="63"/>
                </a:cxn>
              </a:cxnLst>
              <a:rect l="0" t="0" r="r" b="b"/>
              <a:pathLst>
                <a:path w="146" h="158">
                  <a:moveTo>
                    <a:pt x="143" y="84"/>
                  </a:moveTo>
                  <a:lnTo>
                    <a:pt x="143" y="84"/>
                  </a:lnTo>
                  <a:cubicBezTo>
                    <a:pt x="146" y="40"/>
                    <a:pt x="120" y="0"/>
                    <a:pt x="72" y="0"/>
                  </a:cubicBezTo>
                  <a:cubicBezTo>
                    <a:pt x="25" y="0"/>
                    <a:pt x="0" y="36"/>
                    <a:pt x="0" y="81"/>
                  </a:cubicBezTo>
                  <a:cubicBezTo>
                    <a:pt x="0" y="124"/>
                    <a:pt x="28" y="158"/>
                    <a:pt x="73" y="158"/>
                  </a:cubicBezTo>
                  <a:cubicBezTo>
                    <a:pt x="104" y="158"/>
                    <a:pt x="128" y="143"/>
                    <a:pt x="142" y="116"/>
                  </a:cubicBezTo>
                  <a:lnTo>
                    <a:pt x="120" y="103"/>
                  </a:lnTo>
                  <a:cubicBezTo>
                    <a:pt x="111" y="121"/>
                    <a:pt x="97" y="134"/>
                    <a:pt x="75" y="134"/>
                  </a:cubicBezTo>
                  <a:cubicBezTo>
                    <a:pt x="46" y="134"/>
                    <a:pt x="26" y="112"/>
                    <a:pt x="26" y="84"/>
                  </a:cubicBezTo>
                  <a:lnTo>
                    <a:pt x="143" y="84"/>
                  </a:lnTo>
                  <a:close/>
                  <a:moveTo>
                    <a:pt x="27" y="63"/>
                  </a:moveTo>
                  <a:lnTo>
                    <a:pt x="27" y="63"/>
                  </a:lnTo>
                  <a:cubicBezTo>
                    <a:pt x="30" y="41"/>
                    <a:pt x="51" y="23"/>
                    <a:pt x="73" y="23"/>
                  </a:cubicBezTo>
                  <a:cubicBezTo>
                    <a:pt x="95" y="23"/>
                    <a:pt x="113" y="41"/>
                    <a:pt x="117" y="63"/>
                  </a:cubicBezTo>
                  <a:lnTo>
                    <a:pt x="27" y="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8C6324-221C-4B68-8210-D9CA496A1B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23"/>
          <p:cNvGrpSpPr>
            <a:grpSpLocks/>
          </p:cNvGrpSpPr>
          <p:nvPr userDrawn="1"/>
        </p:nvGrpSpPr>
        <p:grpSpPr bwMode="auto">
          <a:xfrm>
            <a:off x="161929" y="6286500"/>
            <a:ext cx="3240087" cy="553989"/>
            <a:chOff x="170" y="1344"/>
            <a:chExt cx="2041" cy="547"/>
          </a:xfrm>
        </p:grpSpPr>
        <p:sp>
          <p:nvSpPr>
            <p:cNvPr id="37" name="Text Box 17"/>
            <p:cNvSpPr txBox="1">
              <a:spLocks noChangeArrowheads="1"/>
            </p:cNvSpPr>
            <p:nvPr userDrawn="1"/>
          </p:nvSpPr>
          <p:spPr bwMode="auto">
            <a:xfrm>
              <a:off x="170" y="1344"/>
              <a:ext cx="2041" cy="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latin typeface="Futura Std Book" pitchFamily="34" charset="0"/>
                </a:rPr>
                <a:t>www.cyllidmyfyrwyr</a:t>
              </a:r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  <a:latin typeface="Futura Std Book" pitchFamily="34" charset="0"/>
                </a:rPr>
                <a:t>cymru</a:t>
              </a:r>
              <a:r>
                <a:rPr lang="en-GB" sz="1200" dirty="0">
                  <a:latin typeface="Futura Std Book" pitchFamily="34" charset="0"/>
                </a:rPr>
                <a:t>.co.uk/</a:t>
              </a:r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  <a:latin typeface="Futura Std Book" pitchFamily="34" charset="0"/>
                </a:rPr>
                <a:t>lca</a:t>
              </a:r>
            </a:p>
            <a:p>
              <a:pPr>
                <a:spcBef>
                  <a:spcPct val="50000"/>
                </a:spcBef>
                <a:defRPr/>
              </a:pPr>
              <a:endParaRPr lang="en-GB" sz="1200" dirty="0">
                <a:solidFill>
                  <a:schemeClr val="accent3">
                    <a:lumMod val="75000"/>
                  </a:schemeClr>
                </a:solidFill>
                <a:latin typeface="Futura Std Book" pitchFamily="34" charset="0"/>
              </a:endParaRPr>
            </a:p>
          </p:txBody>
        </p:sp>
        <p:sp>
          <p:nvSpPr>
            <p:cNvPr id="38" name="Text Box 18"/>
            <p:cNvSpPr txBox="1">
              <a:spLocks noChangeArrowheads="1"/>
            </p:cNvSpPr>
            <p:nvPr userDrawn="1"/>
          </p:nvSpPr>
          <p:spPr bwMode="auto">
            <a:xfrm>
              <a:off x="170" y="1526"/>
              <a:ext cx="204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en-GB" sz="1200" dirty="0">
                  <a:latin typeface="Futura Std Book" pitchFamily="34" charset="0"/>
                </a:rPr>
                <a:t>www.studentfinance</a:t>
              </a:r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  <a:latin typeface="Futura Std Book" pitchFamily="34" charset="0"/>
                </a:rPr>
                <a:t>wales</a:t>
              </a:r>
              <a:r>
                <a:rPr lang="en-GB" sz="1200" dirty="0">
                  <a:latin typeface="Futura Std Book" pitchFamily="34" charset="0"/>
                </a:rPr>
                <a:t>.co.uk/</a:t>
              </a:r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  <a:latin typeface="Futura Std Book" pitchFamily="34" charset="0"/>
                </a:rPr>
                <a:t>ema</a:t>
              </a:r>
            </a:p>
          </p:txBody>
        </p:sp>
      </p:grpSp>
      <p:pic>
        <p:nvPicPr>
          <p:cNvPr id="1034" name="Picture 38" descr="EMAWalesLogo.jp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 bwMode="auto">
          <a:xfrm>
            <a:off x="6515807" y="260876"/>
            <a:ext cx="2368545" cy="46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4" name="Group 73"/>
          <p:cNvGrpSpPr/>
          <p:nvPr userDrawn="1"/>
        </p:nvGrpSpPr>
        <p:grpSpPr>
          <a:xfrm>
            <a:off x="342195" y="323131"/>
            <a:ext cx="1715574" cy="161310"/>
            <a:chOff x="238125" y="495300"/>
            <a:chExt cx="1435101" cy="134938"/>
          </a:xfrm>
        </p:grpSpPr>
        <p:sp>
          <p:nvSpPr>
            <p:cNvPr id="1066" name="Freeform 42"/>
            <p:cNvSpPr>
              <a:spLocks/>
            </p:cNvSpPr>
            <p:nvPr userDrawn="1"/>
          </p:nvSpPr>
          <p:spPr bwMode="auto">
            <a:xfrm>
              <a:off x="238125" y="504825"/>
              <a:ext cx="34925" cy="9207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240"/>
                </a:cxn>
                <a:cxn ang="0">
                  <a:pos x="93" y="240"/>
                </a:cxn>
                <a:cxn ang="0">
                  <a:pos x="93" y="215"/>
                </a:cxn>
                <a:cxn ang="0">
                  <a:pos x="26" y="215"/>
                </a:cxn>
                <a:cxn ang="0">
                  <a:pos x="26" y="0"/>
                </a:cxn>
              </a:cxnLst>
              <a:rect l="0" t="0" r="r" b="b"/>
              <a:pathLst>
                <a:path w="93" h="240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240"/>
                  </a:lnTo>
                  <a:lnTo>
                    <a:pt x="93" y="240"/>
                  </a:lnTo>
                  <a:lnTo>
                    <a:pt x="93" y="215"/>
                  </a:lnTo>
                  <a:lnTo>
                    <a:pt x="26" y="215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7" name="Freeform 43"/>
            <p:cNvSpPr>
              <a:spLocks/>
            </p:cNvSpPr>
            <p:nvPr userDrawn="1"/>
          </p:nvSpPr>
          <p:spPr bwMode="auto">
            <a:xfrm>
              <a:off x="274638" y="534988"/>
              <a:ext cx="93663" cy="66675"/>
            </a:xfrm>
            <a:custGeom>
              <a:avLst/>
              <a:gdLst/>
              <a:ahLst/>
              <a:cxnLst>
                <a:cxn ang="0">
                  <a:pos x="29" y="11"/>
                </a:cxn>
                <a:cxn ang="0">
                  <a:pos x="29" y="11"/>
                </a:cxn>
                <a:cxn ang="0">
                  <a:pos x="0" y="11"/>
                </a:cxn>
                <a:cxn ang="0">
                  <a:pos x="74" y="172"/>
                </a:cxn>
                <a:cxn ang="0">
                  <a:pos x="120" y="60"/>
                </a:cxn>
                <a:cxn ang="0">
                  <a:pos x="167" y="172"/>
                </a:cxn>
                <a:cxn ang="0">
                  <a:pos x="241" y="11"/>
                </a:cxn>
                <a:cxn ang="0">
                  <a:pos x="212" y="11"/>
                </a:cxn>
                <a:cxn ang="0">
                  <a:pos x="167" y="113"/>
                </a:cxn>
                <a:cxn ang="0">
                  <a:pos x="120" y="0"/>
                </a:cxn>
                <a:cxn ang="0">
                  <a:pos x="74" y="113"/>
                </a:cxn>
                <a:cxn ang="0">
                  <a:pos x="29" y="11"/>
                </a:cxn>
              </a:cxnLst>
              <a:rect l="0" t="0" r="r" b="b"/>
              <a:pathLst>
                <a:path w="241" h="172">
                  <a:moveTo>
                    <a:pt x="29" y="11"/>
                  </a:moveTo>
                  <a:lnTo>
                    <a:pt x="29" y="11"/>
                  </a:lnTo>
                  <a:lnTo>
                    <a:pt x="0" y="11"/>
                  </a:lnTo>
                  <a:lnTo>
                    <a:pt x="74" y="172"/>
                  </a:lnTo>
                  <a:lnTo>
                    <a:pt x="120" y="60"/>
                  </a:lnTo>
                  <a:lnTo>
                    <a:pt x="167" y="172"/>
                  </a:lnTo>
                  <a:lnTo>
                    <a:pt x="241" y="11"/>
                  </a:lnTo>
                  <a:lnTo>
                    <a:pt x="212" y="11"/>
                  </a:lnTo>
                  <a:lnTo>
                    <a:pt x="167" y="113"/>
                  </a:lnTo>
                  <a:lnTo>
                    <a:pt x="120" y="0"/>
                  </a:lnTo>
                  <a:lnTo>
                    <a:pt x="74" y="113"/>
                  </a:lnTo>
                  <a:lnTo>
                    <a:pt x="29" y="11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8" name="Freeform 44"/>
            <p:cNvSpPr>
              <a:spLocks noEditPoints="1"/>
            </p:cNvSpPr>
            <p:nvPr userDrawn="1"/>
          </p:nvSpPr>
          <p:spPr bwMode="auto">
            <a:xfrm>
              <a:off x="373063" y="538163"/>
              <a:ext cx="57150" cy="60325"/>
            </a:xfrm>
            <a:custGeom>
              <a:avLst/>
              <a:gdLst/>
              <a:ahLst/>
              <a:cxnLst>
                <a:cxn ang="0">
                  <a:pos x="75" y="24"/>
                </a:cxn>
                <a:cxn ang="0">
                  <a:pos x="75" y="24"/>
                </a:cxn>
                <a:cxn ang="0">
                  <a:pos x="125" y="78"/>
                </a:cxn>
                <a:cxn ang="0">
                  <a:pos x="75" y="135"/>
                </a:cxn>
                <a:cxn ang="0">
                  <a:pos x="26" y="78"/>
                </a:cxn>
                <a:cxn ang="0">
                  <a:pos x="75" y="24"/>
                </a:cxn>
                <a:cxn ang="0">
                  <a:pos x="150" y="4"/>
                </a:cxn>
                <a:cxn ang="0">
                  <a:pos x="150" y="4"/>
                </a:cxn>
                <a:cxn ang="0">
                  <a:pos x="124" y="4"/>
                </a:cxn>
                <a:cxn ang="0">
                  <a:pos x="124" y="26"/>
                </a:cxn>
                <a:cxn ang="0">
                  <a:pos x="124" y="26"/>
                </a:cxn>
                <a:cxn ang="0">
                  <a:pos x="72" y="0"/>
                </a:cxn>
                <a:cxn ang="0">
                  <a:pos x="0" y="80"/>
                </a:cxn>
                <a:cxn ang="0">
                  <a:pos x="72" y="158"/>
                </a:cxn>
                <a:cxn ang="0">
                  <a:pos x="124" y="134"/>
                </a:cxn>
                <a:cxn ang="0">
                  <a:pos x="124" y="134"/>
                </a:cxn>
                <a:cxn ang="0">
                  <a:pos x="124" y="154"/>
                </a:cxn>
                <a:cxn ang="0">
                  <a:pos x="150" y="154"/>
                </a:cxn>
                <a:cxn ang="0">
                  <a:pos x="150" y="4"/>
                </a:cxn>
              </a:cxnLst>
              <a:rect l="0" t="0" r="r" b="b"/>
              <a:pathLst>
                <a:path w="150" h="158">
                  <a:moveTo>
                    <a:pt x="75" y="24"/>
                  </a:moveTo>
                  <a:lnTo>
                    <a:pt x="75" y="24"/>
                  </a:lnTo>
                  <a:cubicBezTo>
                    <a:pt x="107" y="24"/>
                    <a:pt x="125" y="48"/>
                    <a:pt x="125" y="78"/>
                  </a:cubicBezTo>
                  <a:cubicBezTo>
                    <a:pt x="125" y="108"/>
                    <a:pt x="108" y="135"/>
                    <a:pt x="75" y="135"/>
                  </a:cubicBezTo>
                  <a:cubicBezTo>
                    <a:pt x="43" y="135"/>
                    <a:pt x="26" y="107"/>
                    <a:pt x="26" y="78"/>
                  </a:cubicBezTo>
                  <a:cubicBezTo>
                    <a:pt x="26" y="50"/>
                    <a:pt x="45" y="24"/>
                    <a:pt x="75" y="24"/>
                  </a:cubicBezTo>
                  <a:close/>
                  <a:moveTo>
                    <a:pt x="150" y="4"/>
                  </a:moveTo>
                  <a:lnTo>
                    <a:pt x="150" y="4"/>
                  </a:lnTo>
                  <a:lnTo>
                    <a:pt x="124" y="4"/>
                  </a:lnTo>
                  <a:lnTo>
                    <a:pt x="124" y="26"/>
                  </a:lnTo>
                  <a:lnTo>
                    <a:pt x="124" y="26"/>
                  </a:lnTo>
                  <a:cubicBezTo>
                    <a:pt x="111" y="10"/>
                    <a:pt x="93" y="0"/>
                    <a:pt x="72" y="0"/>
                  </a:cubicBezTo>
                  <a:cubicBezTo>
                    <a:pt x="27" y="0"/>
                    <a:pt x="0" y="37"/>
                    <a:pt x="0" y="80"/>
                  </a:cubicBezTo>
                  <a:cubicBezTo>
                    <a:pt x="0" y="121"/>
                    <a:pt x="28" y="158"/>
                    <a:pt x="72" y="158"/>
                  </a:cubicBezTo>
                  <a:cubicBezTo>
                    <a:pt x="93" y="158"/>
                    <a:pt x="110" y="150"/>
                    <a:pt x="124" y="134"/>
                  </a:cubicBezTo>
                  <a:lnTo>
                    <a:pt x="124" y="134"/>
                  </a:lnTo>
                  <a:lnTo>
                    <a:pt x="124" y="154"/>
                  </a:lnTo>
                  <a:lnTo>
                    <a:pt x="150" y="154"/>
                  </a:lnTo>
                  <a:lnTo>
                    <a:pt x="150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9" name="Freeform 45"/>
            <p:cNvSpPr>
              <a:spLocks/>
            </p:cNvSpPr>
            <p:nvPr userDrawn="1"/>
          </p:nvSpPr>
          <p:spPr bwMode="auto">
            <a:xfrm>
              <a:off x="449263" y="538163"/>
              <a:ext cx="46038" cy="58738"/>
            </a:xfrm>
            <a:custGeom>
              <a:avLst/>
              <a:gdLst/>
              <a:ahLst/>
              <a:cxnLst>
                <a:cxn ang="0">
                  <a:pos x="26" y="4"/>
                </a:cxn>
                <a:cxn ang="0">
                  <a:pos x="26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6" y="154"/>
                </a:cxn>
                <a:cxn ang="0">
                  <a:pos x="26" y="83"/>
                </a:cxn>
                <a:cxn ang="0">
                  <a:pos x="63" y="24"/>
                </a:cxn>
                <a:cxn ang="0">
                  <a:pos x="95" y="70"/>
                </a:cxn>
                <a:cxn ang="0">
                  <a:pos x="95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7" y="23"/>
                </a:cxn>
                <a:cxn ang="0">
                  <a:pos x="26" y="23"/>
                </a:cxn>
                <a:cxn ang="0">
                  <a:pos x="26" y="4"/>
                </a:cxn>
              </a:cxnLst>
              <a:rect l="0" t="0" r="r" b="b"/>
              <a:pathLst>
                <a:path w="120" h="154">
                  <a:moveTo>
                    <a:pt x="26" y="4"/>
                  </a:moveTo>
                  <a:lnTo>
                    <a:pt x="26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6" y="154"/>
                  </a:lnTo>
                  <a:lnTo>
                    <a:pt x="26" y="83"/>
                  </a:lnTo>
                  <a:cubicBezTo>
                    <a:pt x="26" y="56"/>
                    <a:pt x="28" y="24"/>
                    <a:pt x="63" y="24"/>
                  </a:cubicBezTo>
                  <a:cubicBezTo>
                    <a:pt x="93" y="24"/>
                    <a:pt x="95" y="46"/>
                    <a:pt x="95" y="70"/>
                  </a:cubicBezTo>
                  <a:lnTo>
                    <a:pt x="95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1" y="0"/>
                    <a:pt x="69" y="0"/>
                  </a:cubicBezTo>
                  <a:cubicBezTo>
                    <a:pt x="51" y="0"/>
                    <a:pt x="37" y="8"/>
                    <a:pt x="27" y="23"/>
                  </a:cubicBezTo>
                  <a:lnTo>
                    <a:pt x="26" y="23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0" name="Freeform 46"/>
            <p:cNvSpPr>
              <a:spLocks/>
            </p:cNvSpPr>
            <p:nvPr userDrawn="1"/>
          </p:nvSpPr>
          <p:spPr bwMode="auto">
            <a:xfrm>
              <a:off x="509588" y="538163"/>
              <a:ext cx="39688" cy="60325"/>
            </a:xfrm>
            <a:custGeom>
              <a:avLst/>
              <a:gdLst/>
              <a:ahLst/>
              <a:cxnLst>
                <a:cxn ang="0">
                  <a:pos x="94" y="28"/>
                </a:cxn>
                <a:cxn ang="0">
                  <a:pos x="94" y="28"/>
                </a:cxn>
                <a:cxn ang="0">
                  <a:pos x="55" y="0"/>
                </a:cxn>
                <a:cxn ang="0">
                  <a:pos x="10" y="43"/>
                </a:cxn>
                <a:cxn ang="0">
                  <a:pos x="78" y="112"/>
                </a:cxn>
                <a:cxn ang="0">
                  <a:pos x="53" y="135"/>
                </a:cxn>
                <a:cxn ang="0">
                  <a:pos x="23" y="111"/>
                </a:cxn>
                <a:cxn ang="0">
                  <a:pos x="0" y="120"/>
                </a:cxn>
                <a:cxn ang="0">
                  <a:pos x="53" y="158"/>
                </a:cxn>
                <a:cxn ang="0">
                  <a:pos x="104" y="110"/>
                </a:cxn>
                <a:cxn ang="0">
                  <a:pos x="69" y="67"/>
                </a:cxn>
                <a:cxn ang="0">
                  <a:pos x="34" y="40"/>
                </a:cxn>
                <a:cxn ang="0">
                  <a:pos x="53" y="24"/>
                </a:cxn>
                <a:cxn ang="0">
                  <a:pos x="73" y="39"/>
                </a:cxn>
                <a:cxn ang="0">
                  <a:pos x="94" y="28"/>
                </a:cxn>
              </a:cxnLst>
              <a:rect l="0" t="0" r="r" b="b"/>
              <a:pathLst>
                <a:path w="104" h="158">
                  <a:moveTo>
                    <a:pt x="94" y="28"/>
                  </a:moveTo>
                  <a:lnTo>
                    <a:pt x="94" y="28"/>
                  </a:lnTo>
                  <a:cubicBezTo>
                    <a:pt x="88" y="12"/>
                    <a:pt x="72" y="0"/>
                    <a:pt x="55" y="0"/>
                  </a:cubicBezTo>
                  <a:cubicBezTo>
                    <a:pt x="30" y="0"/>
                    <a:pt x="10" y="17"/>
                    <a:pt x="10" y="43"/>
                  </a:cubicBezTo>
                  <a:cubicBezTo>
                    <a:pt x="10" y="90"/>
                    <a:pt x="78" y="78"/>
                    <a:pt x="78" y="112"/>
                  </a:cubicBezTo>
                  <a:cubicBezTo>
                    <a:pt x="78" y="126"/>
                    <a:pt x="67" y="135"/>
                    <a:pt x="53" y="135"/>
                  </a:cubicBezTo>
                  <a:cubicBezTo>
                    <a:pt x="36" y="135"/>
                    <a:pt x="29" y="125"/>
                    <a:pt x="23" y="111"/>
                  </a:cubicBezTo>
                  <a:lnTo>
                    <a:pt x="0" y="120"/>
                  </a:lnTo>
                  <a:cubicBezTo>
                    <a:pt x="8" y="144"/>
                    <a:pt x="28" y="158"/>
                    <a:pt x="53" y="158"/>
                  </a:cubicBezTo>
                  <a:cubicBezTo>
                    <a:pt x="81" y="158"/>
                    <a:pt x="104" y="138"/>
                    <a:pt x="104" y="110"/>
                  </a:cubicBezTo>
                  <a:cubicBezTo>
                    <a:pt x="104" y="84"/>
                    <a:pt x="86" y="74"/>
                    <a:pt x="69" y="67"/>
                  </a:cubicBezTo>
                  <a:cubicBezTo>
                    <a:pt x="51" y="59"/>
                    <a:pt x="34" y="54"/>
                    <a:pt x="34" y="40"/>
                  </a:cubicBezTo>
                  <a:cubicBezTo>
                    <a:pt x="34" y="31"/>
                    <a:pt x="44" y="24"/>
                    <a:pt x="53" y="24"/>
                  </a:cubicBezTo>
                  <a:cubicBezTo>
                    <a:pt x="62" y="24"/>
                    <a:pt x="70" y="31"/>
                    <a:pt x="73" y="39"/>
                  </a:cubicBezTo>
                  <a:lnTo>
                    <a:pt x="94" y="28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1" name="Freeform 47"/>
            <p:cNvSpPr>
              <a:spLocks/>
            </p:cNvSpPr>
            <p:nvPr userDrawn="1"/>
          </p:nvSpPr>
          <p:spPr bwMode="auto">
            <a:xfrm>
              <a:off x="596900" y="503238"/>
              <a:ext cx="74613" cy="95250"/>
            </a:xfrm>
            <a:custGeom>
              <a:avLst/>
              <a:gdLst/>
              <a:ahLst/>
              <a:cxnLst>
                <a:cxn ang="0">
                  <a:pos x="197" y="23"/>
                </a:cxn>
                <a:cxn ang="0">
                  <a:pos x="197" y="23"/>
                </a:cxn>
                <a:cxn ang="0">
                  <a:pos x="125" y="0"/>
                </a:cxn>
                <a:cxn ang="0">
                  <a:pos x="0" y="125"/>
                </a:cxn>
                <a:cxn ang="0">
                  <a:pos x="125" y="248"/>
                </a:cxn>
                <a:cxn ang="0">
                  <a:pos x="197" y="225"/>
                </a:cxn>
                <a:cxn ang="0">
                  <a:pos x="197" y="192"/>
                </a:cxn>
                <a:cxn ang="0">
                  <a:pos x="124" y="224"/>
                </a:cxn>
                <a:cxn ang="0">
                  <a:pos x="27" y="124"/>
                </a:cxn>
                <a:cxn ang="0">
                  <a:pos x="124" y="24"/>
                </a:cxn>
                <a:cxn ang="0">
                  <a:pos x="197" y="56"/>
                </a:cxn>
                <a:cxn ang="0">
                  <a:pos x="197" y="23"/>
                </a:cxn>
              </a:cxnLst>
              <a:rect l="0" t="0" r="r" b="b"/>
              <a:pathLst>
                <a:path w="197" h="248">
                  <a:moveTo>
                    <a:pt x="197" y="23"/>
                  </a:moveTo>
                  <a:lnTo>
                    <a:pt x="197" y="23"/>
                  </a:lnTo>
                  <a:cubicBezTo>
                    <a:pt x="176" y="7"/>
                    <a:pt x="152" y="0"/>
                    <a:pt x="125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193"/>
                    <a:pt x="57" y="248"/>
                    <a:pt x="125" y="248"/>
                  </a:cubicBezTo>
                  <a:cubicBezTo>
                    <a:pt x="151" y="248"/>
                    <a:pt x="176" y="240"/>
                    <a:pt x="197" y="225"/>
                  </a:cubicBezTo>
                  <a:lnTo>
                    <a:pt x="197" y="192"/>
                  </a:lnTo>
                  <a:cubicBezTo>
                    <a:pt x="178" y="211"/>
                    <a:pt x="151" y="224"/>
                    <a:pt x="124" y="224"/>
                  </a:cubicBezTo>
                  <a:cubicBezTo>
                    <a:pt x="70" y="224"/>
                    <a:pt x="27" y="177"/>
                    <a:pt x="27" y="124"/>
                  </a:cubicBezTo>
                  <a:cubicBezTo>
                    <a:pt x="27" y="71"/>
                    <a:pt x="70" y="24"/>
                    <a:pt x="124" y="24"/>
                  </a:cubicBezTo>
                  <a:cubicBezTo>
                    <a:pt x="151" y="24"/>
                    <a:pt x="178" y="37"/>
                    <a:pt x="197" y="56"/>
                  </a:cubicBezTo>
                  <a:lnTo>
                    <a:pt x="197" y="2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2" name="Freeform 48"/>
            <p:cNvSpPr>
              <a:spLocks/>
            </p:cNvSpPr>
            <p:nvPr userDrawn="1"/>
          </p:nvSpPr>
          <p:spPr bwMode="auto">
            <a:xfrm>
              <a:off x="679450" y="539750"/>
              <a:ext cx="61913" cy="90488"/>
            </a:xfrm>
            <a:custGeom>
              <a:avLst/>
              <a:gdLst/>
              <a:ahLst/>
              <a:cxnLst>
                <a:cxn ang="0">
                  <a:pos x="69" y="136"/>
                </a:cxn>
                <a:cxn ang="0">
                  <a:pos x="69" y="136"/>
                </a:cxn>
                <a:cxn ang="0">
                  <a:pos x="21" y="235"/>
                </a:cxn>
                <a:cxn ang="0">
                  <a:pos x="50" y="235"/>
                </a:cxn>
                <a:cxn ang="0">
                  <a:pos x="160" y="0"/>
                </a:cxn>
                <a:cxn ang="0">
                  <a:pos x="131" y="0"/>
                </a:cxn>
                <a:cxn ang="0">
                  <a:pos x="83" y="108"/>
                </a:cxn>
                <a:cxn ang="0">
                  <a:pos x="30" y="0"/>
                </a:cxn>
                <a:cxn ang="0">
                  <a:pos x="0" y="0"/>
                </a:cxn>
                <a:cxn ang="0">
                  <a:pos x="69" y="136"/>
                </a:cxn>
              </a:cxnLst>
              <a:rect l="0" t="0" r="r" b="b"/>
              <a:pathLst>
                <a:path w="160" h="235">
                  <a:moveTo>
                    <a:pt x="69" y="136"/>
                  </a:moveTo>
                  <a:lnTo>
                    <a:pt x="69" y="136"/>
                  </a:lnTo>
                  <a:lnTo>
                    <a:pt x="21" y="235"/>
                  </a:lnTo>
                  <a:lnTo>
                    <a:pt x="50" y="235"/>
                  </a:lnTo>
                  <a:lnTo>
                    <a:pt x="160" y="0"/>
                  </a:lnTo>
                  <a:lnTo>
                    <a:pt x="131" y="0"/>
                  </a:lnTo>
                  <a:lnTo>
                    <a:pt x="83" y="108"/>
                  </a:lnTo>
                  <a:lnTo>
                    <a:pt x="30" y="0"/>
                  </a:lnTo>
                  <a:lnTo>
                    <a:pt x="0" y="0"/>
                  </a:lnTo>
                  <a:lnTo>
                    <a:pt x="69" y="136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3" name="Freeform 49"/>
            <p:cNvSpPr>
              <a:spLocks/>
            </p:cNvSpPr>
            <p:nvPr userDrawn="1"/>
          </p:nvSpPr>
          <p:spPr bwMode="auto">
            <a:xfrm>
              <a:off x="750888" y="538163"/>
              <a:ext cx="46038" cy="58738"/>
            </a:xfrm>
            <a:custGeom>
              <a:avLst/>
              <a:gdLst/>
              <a:ahLst/>
              <a:cxnLst>
                <a:cxn ang="0">
                  <a:pos x="26" y="4"/>
                </a:cxn>
                <a:cxn ang="0">
                  <a:pos x="26" y="4"/>
                </a:cxn>
                <a:cxn ang="0">
                  <a:pos x="0" y="4"/>
                </a:cxn>
                <a:cxn ang="0">
                  <a:pos x="0" y="154"/>
                </a:cxn>
                <a:cxn ang="0">
                  <a:pos x="26" y="154"/>
                </a:cxn>
                <a:cxn ang="0">
                  <a:pos x="26" y="83"/>
                </a:cxn>
                <a:cxn ang="0">
                  <a:pos x="63" y="24"/>
                </a:cxn>
                <a:cxn ang="0">
                  <a:pos x="95" y="70"/>
                </a:cxn>
                <a:cxn ang="0">
                  <a:pos x="95" y="154"/>
                </a:cxn>
                <a:cxn ang="0">
                  <a:pos x="120" y="154"/>
                </a:cxn>
                <a:cxn ang="0">
                  <a:pos x="120" y="65"/>
                </a:cxn>
                <a:cxn ang="0">
                  <a:pos x="69" y="0"/>
                </a:cxn>
                <a:cxn ang="0">
                  <a:pos x="27" y="23"/>
                </a:cxn>
                <a:cxn ang="0">
                  <a:pos x="26" y="23"/>
                </a:cxn>
                <a:cxn ang="0">
                  <a:pos x="26" y="4"/>
                </a:cxn>
              </a:cxnLst>
              <a:rect l="0" t="0" r="r" b="b"/>
              <a:pathLst>
                <a:path w="120" h="154">
                  <a:moveTo>
                    <a:pt x="26" y="4"/>
                  </a:moveTo>
                  <a:lnTo>
                    <a:pt x="26" y="4"/>
                  </a:lnTo>
                  <a:lnTo>
                    <a:pt x="0" y="4"/>
                  </a:lnTo>
                  <a:lnTo>
                    <a:pt x="0" y="154"/>
                  </a:lnTo>
                  <a:lnTo>
                    <a:pt x="26" y="154"/>
                  </a:lnTo>
                  <a:lnTo>
                    <a:pt x="26" y="83"/>
                  </a:lnTo>
                  <a:cubicBezTo>
                    <a:pt x="26" y="56"/>
                    <a:pt x="28" y="24"/>
                    <a:pt x="63" y="24"/>
                  </a:cubicBezTo>
                  <a:cubicBezTo>
                    <a:pt x="93" y="24"/>
                    <a:pt x="95" y="46"/>
                    <a:pt x="95" y="70"/>
                  </a:cubicBezTo>
                  <a:lnTo>
                    <a:pt x="95" y="154"/>
                  </a:lnTo>
                  <a:lnTo>
                    <a:pt x="120" y="154"/>
                  </a:lnTo>
                  <a:lnTo>
                    <a:pt x="120" y="65"/>
                  </a:lnTo>
                  <a:cubicBezTo>
                    <a:pt x="120" y="30"/>
                    <a:pt x="111" y="0"/>
                    <a:pt x="69" y="0"/>
                  </a:cubicBezTo>
                  <a:cubicBezTo>
                    <a:pt x="51" y="0"/>
                    <a:pt x="37" y="8"/>
                    <a:pt x="27" y="23"/>
                  </a:cubicBezTo>
                  <a:lnTo>
                    <a:pt x="26" y="23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4" name="Freeform 50"/>
            <p:cNvSpPr>
              <a:spLocks/>
            </p:cNvSpPr>
            <p:nvPr userDrawn="1"/>
          </p:nvSpPr>
          <p:spPr bwMode="auto">
            <a:xfrm>
              <a:off x="815975" y="495300"/>
              <a:ext cx="46038" cy="1016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26" y="263"/>
                </a:cxn>
                <a:cxn ang="0">
                  <a:pos x="26" y="192"/>
                </a:cxn>
                <a:cxn ang="0">
                  <a:pos x="63" y="133"/>
                </a:cxn>
                <a:cxn ang="0">
                  <a:pos x="95" y="179"/>
                </a:cxn>
                <a:cxn ang="0">
                  <a:pos x="95" y="263"/>
                </a:cxn>
                <a:cxn ang="0">
                  <a:pos x="120" y="263"/>
                </a:cxn>
                <a:cxn ang="0">
                  <a:pos x="120" y="174"/>
                </a:cxn>
                <a:cxn ang="0">
                  <a:pos x="69" y="109"/>
                </a:cxn>
                <a:cxn ang="0">
                  <a:pos x="27" y="132"/>
                </a:cxn>
                <a:cxn ang="0">
                  <a:pos x="26" y="131"/>
                </a:cxn>
                <a:cxn ang="0">
                  <a:pos x="26" y="0"/>
                </a:cxn>
                <a:cxn ang="0">
                  <a:pos x="0" y="0"/>
                </a:cxn>
              </a:cxnLst>
              <a:rect l="0" t="0" r="r" b="b"/>
              <a:pathLst>
                <a:path w="120" h="263">
                  <a:moveTo>
                    <a:pt x="0" y="0"/>
                  </a:moveTo>
                  <a:lnTo>
                    <a:pt x="0" y="0"/>
                  </a:lnTo>
                  <a:lnTo>
                    <a:pt x="0" y="263"/>
                  </a:lnTo>
                  <a:lnTo>
                    <a:pt x="26" y="263"/>
                  </a:lnTo>
                  <a:lnTo>
                    <a:pt x="26" y="192"/>
                  </a:lnTo>
                  <a:cubicBezTo>
                    <a:pt x="26" y="165"/>
                    <a:pt x="28" y="133"/>
                    <a:pt x="63" y="133"/>
                  </a:cubicBezTo>
                  <a:cubicBezTo>
                    <a:pt x="93" y="133"/>
                    <a:pt x="95" y="155"/>
                    <a:pt x="95" y="179"/>
                  </a:cubicBezTo>
                  <a:lnTo>
                    <a:pt x="95" y="263"/>
                  </a:lnTo>
                  <a:lnTo>
                    <a:pt x="120" y="263"/>
                  </a:lnTo>
                  <a:lnTo>
                    <a:pt x="120" y="174"/>
                  </a:lnTo>
                  <a:cubicBezTo>
                    <a:pt x="120" y="139"/>
                    <a:pt x="111" y="109"/>
                    <a:pt x="69" y="109"/>
                  </a:cubicBezTo>
                  <a:cubicBezTo>
                    <a:pt x="51" y="109"/>
                    <a:pt x="37" y="117"/>
                    <a:pt x="27" y="132"/>
                  </a:cubicBezTo>
                  <a:lnTo>
                    <a:pt x="26" y="131"/>
                  </a:lnTo>
                  <a:lnTo>
                    <a:pt x="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5" name="Freeform 51"/>
            <p:cNvSpPr>
              <a:spLocks noEditPoints="1"/>
            </p:cNvSpPr>
            <p:nvPr userDrawn="1"/>
          </p:nvSpPr>
          <p:spPr bwMode="auto">
            <a:xfrm>
              <a:off x="876300" y="538163"/>
              <a:ext cx="58738" cy="60325"/>
            </a:xfrm>
            <a:custGeom>
              <a:avLst/>
              <a:gdLst/>
              <a:ahLst/>
              <a:cxnLst>
                <a:cxn ang="0">
                  <a:pos x="75" y="24"/>
                </a:cxn>
                <a:cxn ang="0">
                  <a:pos x="75" y="24"/>
                </a:cxn>
                <a:cxn ang="0">
                  <a:pos x="125" y="78"/>
                </a:cxn>
                <a:cxn ang="0">
                  <a:pos x="75" y="135"/>
                </a:cxn>
                <a:cxn ang="0">
                  <a:pos x="26" y="78"/>
                </a:cxn>
                <a:cxn ang="0">
                  <a:pos x="75" y="24"/>
                </a:cxn>
                <a:cxn ang="0">
                  <a:pos x="149" y="4"/>
                </a:cxn>
                <a:cxn ang="0">
                  <a:pos x="149" y="4"/>
                </a:cxn>
                <a:cxn ang="0">
                  <a:pos x="124" y="4"/>
                </a:cxn>
                <a:cxn ang="0">
                  <a:pos x="124" y="26"/>
                </a:cxn>
                <a:cxn ang="0">
                  <a:pos x="123" y="26"/>
                </a:cxn>
                <a:cxn ang="0">
                  <a:pos x="72" y="0"/>
                </a:cxn>
                <a:cxn ang="0">
                  <a:pos x="0" y="80"/>
                </a:cxn>
                <a:cxn ang="0">
                  <a:pos x="71" y="158"/>
                </a:cxn>
                <a:cxn ang="0">
                  <a:pos x="123" y="134"/>
                </a:cxn>
                <a:cxn ang="0">
                  <a:pos x="124" y="134"/>
                </a:cxn>
                <a:cxn ang="0">
                  <a:pos x="124" y="154"/>
                </a:cxn>
                <a:cxn ang="0">
                  <a:pos x="149" y="154"/>
                </a:cxn>
                <a:cxn ang="0">
                  <a:pos x="149" y="4"/>
                </a:cxn>
              </a:cxnLst>
              <a:rect l="0" t="0" r="r" b="b"/>
              <a:pathLst>
                <a:path w="149" h="158">
                  <a:moveTo>
                    <a:pt x="75" y="24"/>
                  </a:moveTo>
                  <a:lnTo>
                    <a:pt x="75" y="24"/>
                  </a:lnTo>
                  <a:cubicBezTo>
                    <a:pt x="106" y="24"/>
                    <a:pt x="125" y="48"/>
                    <a:pt x="125" y="78"/>
                  </a:cubicBezTo>
                  <a:cubicBezTo>
                    <a:pt x="125" y="108"/>
                    <a:pt x="108" y="135"/>
                    <a:pt x="75" y="135"/>
                  </a:cubicBezTo>
                  <a:cubicBezTo>
                    <a:pt x="43" y="135"/>
                    <a:pt x="26" y="107"/>
                    <a:pt x="26" y="78"/>
                  </a:cubicBezTo>
                  <a:cubicBezTo>
                    <a:pt x="26" y="50"/>
                    <a:pt x="45" y="24"/>
                    <a:pt x="75" y="24"/>
                  </a:cubicBezTo>
                  <a:close/>
                  <a:moveTo>
                    <a:pt x="149" y="4"/>
                  </a:moveTo>
                  <a:lnTo>
                    <a:pt x="149" y="4"/>
                  </a:lnTo>
                  <a:lnTo>
                    <a:pt x="124" y="4"/>
                  </a:lnTo>
                  <a:lnTo>
                    <a:pt x="124" y="26"/>
                  </a:lnTo>
                  <a:lnTo>
                    <a:pt x="123" y="26"/>
                  </a:lnTo>
                  <a:cubicBezTo>
                    <a:pt x="111" y="10"/>
                    <a:pt x="92" y="0"/>
                    <a:pt x="72" y="0"/>
                  </a:cubicBezTo>
                  <a:cubicBezTo>
                    <a:pt x="27" y="0"/>
                    <a:pt x="0" y="37"/>
                    <a:pt x="0" y="80"/>
                  </a:cubicBezTo>
                  <a:cubicBezTo>
                    <a:pt x="0" y="121"/>
                    <a:pt x="27" y="158"/>
                    <a:pt x="71" y="158"/>
                  </a:cubicBezTo>
                  <a:cubicBezTo>
                    <a:pt x="92" y="158"/>
                    <a:pt x="110" y="150"/>
                    <a:pt x="123" y="134"/>
                  </a:cubicBezTo>
                  <a:lnTo>
                    <a:pt x="124" y="134"/>
                  </a:lnTo>
                  <a:lnTo>
                    <a:pt x="124" y="154"/>
                  </a:lnTo>
                  <a:lnTo>
                    <a:pt x="149" y="154"/>
                  </a:lnTo>
                  <a:lnTo>
                    <a:pt x="149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6" name="Freeform 52"/>
            <p:cNvSpPr>
              <a:spLocks/>
            </p:cNvSpPr>
            <p:nvPr userDrawn="1"/>
          </p:nvSpPr>
          <p:spPr bwMode="auto">
            <a:xfrm>
              <a:off x="952500" y="495300"/>
              <a:ext cx="9525" cy="1016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26" y="263"/>
                </a:cxn>
                <a:cxn ang="0">
                  <a:pos x="26" y="0"/>
                </a:cxn>
              </a:cxnLst>
              <a:rect l="0" t="0" r="r" b="b"/>
              <a:pathLst>
                <a:path w="26" h="263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263"/>
                  </a:lnTo>
                  <a:lnTo>
                    <a:pt x="26" y="263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7" name="Freeform 53"/>
            <p:cNvSpPr>
              <a:spLocks noEditPoints="1"/>
            </p:cNvSpPr>
            <p:nvPr userDrawn="1"/>
          </p:nvSpPr>
          <p:spPr bwMode="auto">
            <a:xfrm>
              <a:off x="981075" y="511175"/>
              <a:ext cx="12700" cy="85725"/>
            </a:xfrm>
            <a:custGeom>
              <a:avLst/>
              <a:gdLst/>
              <a:ahLst/>
              <a:cxnLst>
                <a:cxn ang="0">
                  <a:pos x="31" y="74"/>
                </a:cxn>
                <a:cxn ang="0">
                  <a:pos x="31" y="74"/>
                </a:cxn>
                <a:cxn ang="0">
                  <a:pos x="5" y="74"/>
                </a:cxn>
                <a:cxn ang="0">
                  <a:pos x="5" y="224"/>
                </a:cxn>
                <a:cxn ang="0">
                  <a:pos x="31" y="224"/>
                </a:cxn>
                <a:cxn ang="0">
                  <a:pos x="31" y="7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0" y="18"/>
                </a:cxn>
                <a:cxn ang="0">
                  <a:pos x="18" y="36"/>
                </a:cxn>
                <a:cxn ang="0">
                  <a:pos x="36" y="18"/>
                </a:cxn>
                <a:cxn ang="0">
                  <a:pos x="18" y="0"/>
                </a:cxn>
              </a:cxnLst>
              <a:rect l="0" t="0" r="r" b="b"/>
              <a:pathLst>
                <a:path w="36" h="224">
                  <a:moveTo>
                    <a:pt x="31" y="74"/>
                  </a:moveTo>
                  <a:lnTo>
                    <a:pt x="31" y="74"/>
                  </a:lnTo>
                  <a:lnTo>
                    <a:pt x="5" y="74"/>
                  </a:lnTo>
                  <a:lnTo>
                    <a:pt x="5" y="224"/>
                  </a:lnTo>
                  <a:lnTo>
                    <a:pt x="31" y="224"/>
                  </a:lnTo>
                  <a:lnTo>
                    <a:pt x="31" y="74"/>
                  </a:lnTo>
                  <a:close/>
                  <a:moveTo>
                    <a:pt x="18" y="0"/>
                  </a:moveTo>
                  <a:lnTo>
                    <a:pt x="18" y="0"/>
                  </a:ln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8" y="36"/>
                    <a:pt x="36" y="2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8" name="Freeform 54"/>
            <p:cNvSpPr>
              <a:spLocks noEditPoints="1"/>
            </p:cNvSpPr>
            <p:nvPr userDrawn="1"/>
          </p:nvSpPr>
          <p:spPr bwMode="auto">
            <a:xfrm>
              <a:off x="1008063" y="538163"/>
              <a:ext cx="57150" cy="60325"/>
            </a:xfrm>
            <a:custGeom>
              <a:avLst/>
              <a:gdLst/>
              <a:ahLst/>
              <a:cxnLst>
                <a:cxn ang="0">
                  <a:pos x="75" y="24"/>
                </a:cxn>
                <a:cxn ang="0">
                  <a:pos x="75" y="24"/>
                </a:cxn>
                <a:cxn ang="0">
                  <a:pos x="125" y="78"/>
                </a:cxn>
                <a:cxn ang="0">
                  <a:pos x="75" y="135"/>
                </a:cxn>
                <a:cxn ang="0">
                  <a:pos x="26" y="78"/>
                </a:cxn>
                <a:cxn ang="0">
                  <a:pos x="75" y="24"/>
                </a:cxn>
                <a:cxn ang="0">
                  <a:pos x="149" y="4"/>
                </a:cxn>
                <a:cxn ang="0">
                  <a:pos x="149" y="4"/>
                </a:cxn>
                <a:cxn ang="0">
                  <a:pos x="124" y="4"/>
                </a:cxn>
                <a:cxn ang="0">
                  <a:pos x="124" y="26"/>
                </a:cxn>
                <a:cxn ang="0">
                  <a:pos x="123" y="26"/>
                </a:cxn>
                <a:cxn ang="0">
                  <a:pos x="72" y="0"/>
                </a:cxn>
                <a:cxn ang="0">
                  <a:pos x="0" y="80"/>
                </a:cxn>
                <a:cxn ang="0">
                  <a:pos x="72" y="158"/>
                </a:cxn>
                <a:cxn ang="0">
                  <a:pos x="123" y="134"/>
                </a:cxn>
                <a:cxn ang="0">
                  <a:pos x="124" y="134"/>
                </a:cxn>
                <a:cxn ang="0">
                  <a:pos x="124" y="154"/>
                </a:cxn>
                <a:cxn ang="0">
                  <a:pos x="149" y="154"/>
                </a:cxn>
                <a:cxn ang="0">
                  <a:pos x="149" y="4"/>
                </a:cxn>
              </a:cxnLst>
              <a:rect l="0" t="0" r="r" b="b"/>
              <a:pathLst>
                <a:path w="149" h="158">
                  <a:moveTo>
                    <a:pt x="75" y="24"/>
                  </a:moveTo>
                  <a:lnTo>
                    <a:pt x="75" y="24"/>
                  </a:lnTo>
                  <a:cubicBezTo>
                    <a:pt x="106" y="24"/>
                    <a:pt x="125" y="48"/>
                    <a:pt x="125" y="78"/>
                  </a:cubicBezTo>
                  <a:cubicBezTo>
                    <a:pt x="125" y="108"/>
                    <a:pt x="108" y="135"/>
                    <a:pt x="75" y="135"/>
                  </a:cubicBezTo>
                  <a:cubicBezTo>
                    <a:pt x="43" y="135"/>
                    <a:pt x="26" y="107"/>
                    <a:pt x="26" y="78"/>
                  </a:cubicBezTo>
                  <a:cubicBezTo>
                    <a:pt x="26" y="50"/>
                    <a:pt x="45" y="24"/>
                    <a:pt x="75" y="24"/>
                  </a:cubicBezTo>
                  <a:close/>
                  <a:moveTo>
                    <a:pt x="149" y="4"/>
                  </a:moveTo>
                  <a:lnTo>
                    <a:pt x="149" y="4"/>
                  </a:lnTo>
                  <a:lnTo>
                    <a:pt x="124" y="4"/>
                  </a:lnTo>
                  <a:lnTo>
                    <a:pt x="124" y="26"/>
                  </a:lnTo>
                  <a:lnTo>
                    <a:pt x="123" y="26"/>
                  </a:lnTo>
                  <a:cubicBezTo>
                    <a:pt x="111" y="10"/>
                    <a:pt x="92" y="0"/>
                    <a:pt x="72" y="0"/>
                  </a:cubicBezTo>
                  <a:cubicBezTo>
                    <a:pt x="27" y="0"/>
                    <a:pt x="0" y="37"/>
                    <a:pt x="0" y="80"/>
                  </a:cubicBezTo>
                  <a:cubicBezTo>
                    <a:pt x="0" y="121"/>
                    <a:pt x="28" y="158"/>
                    <a:pt x="72" y="158"/>
                  </a:cubicBezTo>
                  <a:cubicBezTo>
                    <a:pt x="93" y="158"/>
                    <a:pt x="110" y="150"/>
                    <a:pt x="123" y="134"/>
                  </a:cubicBezTo>
                  <a:lnTo>
                    <a:pt x="124" y="134"/>
                  </a:lnTo>
                  <a:lnTo>
                    <a:pt x="124" y="154"/>
                  </a:lnTo>
                  <a:lnTo>
                    <a:pt x="149" y="154"/>
                  </a:lnTo>
                  <a:lnTo>
                    <a:pt x="149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9" name="Freeform 55"/>
            <p:cNvSpPr>
              <a:spLocks noEditPoints="1"/>
            </p:cNvSpPr>
            <p:nvPr userDrawn="1"/>
          </p:nvSpPr>
          <p:spPr bwMode="auto">
            <a:xfrm>
              <a:off x="1079500" y="538163"/>
              <a:ext cx="55563" cy="60325"/>
            </a:xfrm>
            <a:custGeom>
              <a:avLst/>
              <a:gdLst/>
              <a:ahLst/>
              <a:cxnLst>
                <a:cxn ang="0">
                  <a:pos x="144" y="85"/>
                </a:cxn>
                <a:cxn ang="0">
                  <a:pos x="144" y="85"/>
                </a:cxn>
                <a:cxn ang="0">
                  <a:pos x="72" y="0"/>
                </a:cxn>
                <a:cxn ang="0">
                  <a:pos x="0" y="81"/>
                </a:cxn>
                <a:cxn ang="0">
                  <a:pos x="73" y="158"/>
                </a:cxn>
                <a:cxn ang="0">
                  <a:pos x="142" y="116"/>
                </a:cxn>
                <a:cxn ang="0">
                  <a:pos x="121" y="104"/>
                </a:cxn>
                <a:cxn ang="0">
                  <a:pos x="75" y="135"/>
                </a:cxn>
                <a:cxn ang="0">
                  <a:pos x="26" y="85"/>
                </a:cxn>
                <a:cxn ang="0">
                  <a:pos x="144" y="85"/>
                </a:cxn>
                <a:cxn ang="0">
                  <a:pos x="27" y="63"/>
                </a:cxn>
                <a:cxn ang="0">
                  <a:pos x="27" y="63"/>
                </a:cxn>
                <a:cxn ang="0">
                  <a:pos x="73" y="24"/>
                </a:cxn>
                <a:cxn ang="0">
                  <a:pos x="117" y="63"/>
                </a:cxn>
                <a:cxn ang="0">
                  <a:pos x="27" y="63"/>
                </a:cxn>
              </a:cxnLst>
              <a:rect l="0" t="0" r="r" b="b"/>
              <a:pathLst>
                <a:path w="146" h="158">
                  <a:moveTo>
                    <a:pt x="144" y="85"/>
                  </a:moveTo>
                  <a:lnTo>
                    <a:pt x="144" y="85"/>
                  </a:lnTo>
                  <a:cubicBezTo>
                    <a:pt x="146" y="40"/>
                    <a:pt x="121" y="0"/>
                    <a:pt x="72" y="0"/>
                  </a:cubicBezTo>
                  <a:cubicBezTo>
                    <a:pt x="26" y="0"/>
                    <a:pt x="0" y="37"/>
                    <a:pt x="0" y="81"/>
                  </a:cubicBezTo>
                  <a:cubicBezTo>
                    <a:pt x="0" y="124"/>
                    <a:pt x="28" y="158"/>
                    <a:pt x="73" y="158"/>
                  </a:cubicBezTo>
                  <a:cubicBezTo>
                    <a:pt x="104" y="158"/>
                    <a:pt x="128" y="143"/>
                    <a:pt x="142" y="116"/>
                  </a:cubicBezTo>
                  <a:lnTo>
                    <a:pt x="121" y="104"/>
                  </a:lnTo>
                  <a:cubicBezTo>
                    <a:pt x="111" y="122"/>
                    <a:pt x="97" y="135"/>
                    <a:pt x="75" y="135"/>
                  </a:cubicBezTo>
                  <a:cubicBezTo>
                    <a:pt x="46" y="135"/>
                    <a:pt x="26" y="113"/>
                    <a:pt x="26" y="85"/>
                  </a:cubicBezTo>
                  <a:lnTo>
                    <a:pt x="144" y="85"/>
                  </a:lnTo>
                  <a:close/>
                  <a:moveTo>
                    <a:pt x="27" y="63"/>
                  </a:moveTo>
                  <a:lnTo>
                    <a:pt x="27" y="63"/>
                  </a:lnTo>
                  <a:cubicBezTo>
                    <a:pt x="30" y="41"/>
                    <a:pt x="51" y="24"/>
                    <a:pt x="73" y="24"/>
                  </a:cubicBezTo>
                  <a:cubicBezTo>
                    <a:pt x="95" y="24"/>
                    <a:pt x="113" y="41"/>
                    <a:pt x="117" y="63"/>
                  </a:cubicBezTo>
                  <a:lnTo>
                    <a:pt x="27" y="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0" name="Freeform 56"/>
            <p:cNvSpPr>
              <a:spLocks/>
            </p:cNvSpPr>
            <p:nvPr userDrawn="1"/>
          </p:nvSpPr>
          <p:spPr bwMode="auto">
            <a:xfrm>
              <a:off x="1143000" y="519113"/>
              <a:ext cx="26988" cy="77788"/>
            </a:xfrm>
            <a:custGeom>
              <a:avLst/>
              <a:gdLst/>
              <a:ahLst/>
              <a:cxnLst>
                <a:cxn ang="0">
                  <a:pos x="41" y="78"/>
                </a:cxn>
                <a:cxn ang="0">
                  <a:pos x="41" y="78"/>
                </a:cxn>
                <a:cxn ang="0">
                  <a:pos x="68" y="78"/>
                </a:cxn>
                <a:cxn ang="0">
                  <a:pos x="68" y="54"/>
                </a:cxn>
                <a:cxn ang="0">
                  <a:pos x="41" y="54"/>
                </a:cxn>
                <a:cxn ang="0">
                  <a:pos x="41" y="0"/>
                </a:cxn>
                <a:cxn ang="0">
                  <a:pos x="16" y="0"/>
                </a:cxn>
                <a:cxn ang="0">
                  <a:pos x="16" y="54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6" y="78"/>
                </a:cxn>
                <a:cxn ang="0">
                  <a:pos x="16" y="204"/>
                </a:cxn>
                <a:cxn ang="0">
                  <a:pos x="41" y="204"/>
                </a:cxn>
                <a:cxn ang="0">
                  <a:pos x="41" y="78"/>
                </a:cxn>
              </a:cxnLst>
              <a:rect l="0" t="0" r="r" b="b"/>
              <a:pathLst>
                <a:path w="68" h="204">
                  <a:moveTo>
                    <a:pt x="41" y="78"/>
                  </a:moveTo>
                  <a:lnTo>
                    <a:pt x="41" y="78"/>
                  </a:lnTo>
                  <a:lnTo>
                    <a:pt x="68" y="78"/>
                  </a:lnTo>
                  <a:lnTo>
                    <a:pt x="68" y="54"/>
                  </a:lnTo>
                  <a:lnTo>
                    <a:pt x="41" y="54"/>
                  </a:lnTo>
                  <a:lnTo>
                    <a:pt x="41" y="0"/>
                  </a:lnTo>
                  <a:lnTo>
                    <a:pt x="16" y="0"/>
                  </a:lnTo>
                  <a:lnTo>
                    <a:pt x="16" y="54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6" y="78"/>
                  </a:lnTo>
                  <a:lnTo>
                    <a:pt x="16" y="204"/>
                  </a:lnTo>
                  <a:lnTo>
                    <a:pt x="41" y="204"/>
                  </a:lnTo>
                  <a:lnTo>
                    <a:pt x="41" y="78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1" name="Freeform 57"/>
            <p:cNvSpPr>
              <a:spLocks/>
            </p:cNvSpPr>
            <p:nvPr userDrawn="1"/>
          </p:nvSpPr>
          <p:spPr bwMode="auto">
            <a:xfrm>
              <a:off x="1177925" y="495300"/>
              <a:ext cx="46038" cy="1016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26" y="263"/>
                </a:cxn>
                <a:cxn ang="0">
                  <a:pos x="26" y="192"/>
                </a:cxn>
                <a:cxn ang="0">
                  <a:pos x="63" y="133"/>
                </a:cxn>
                <a:cxn ang="0">
                  <a:pos x="94" y="179"/>
                </a:cxn>
                <a:cxn ang="0">
                  <a:pos x="94" y="263"/>
                </a:cxn>
                <a:cxn ang="0">
                  <a:pos x="120" y="263"/>
                </a:cxn>
                <a:cxn ang="0">
                  <a:pos x="120" y="174"/>
                </a:cxn>
                <a:cxn ang="0">
                  <a:pos x="69" y="109"/>
                </a:cxn>
                <a:cxn ang="0">
                  <a:pos x="26" y="132"/>
                </a:cxn>
                <a:cxn ang="0">
                  <a:pos x="26" y="131"/>
                </a:cxn>
                <a:cxn ang="0">
                  <a:pos x="26" y="0"/>
                </a:cxn>
                <a:cxn ang="0">
                  <a:pos x="0" y="0"/>
                </a:cxn>
              </a:cxnLst>
              <a:rect l="0" t="0" r="r" b="b"/>
              <a:pathLst>
                <a:path w="120" h="263">
                  <a:moveTo>
                    <a:pt x="0" y="0"/>
                  </a:moveTo>
                  <a:lnTo>
                    <a:pt x="0" y="0"/>
                  </a:lnTo>
                  <a:lnTo>
                    <a:pt x="0" y="263"/>
                  </a:lnTo>
                  <a:lnTo>
                    <a:pt x="26" y="263"/>
                  </a:lnTo>
                  <a:lnTo>
                    <a:pt x="26" y="192"/>
                  </a:lnTo>
                  <a:cubicBezTo>
                    <a:pt x="26" y="165"/>
                    <a:pt x="28" y="133"/>
                    <a:pt x="63" y="133"/>
                  </a:cubicBezTo>
                  <a:cubicBezTo>
                    <a:pt x="93" y="133"/>
                    <a:pt x="94" y="155"/>
                    <a:pt x="94" y="179"/>
                  </a:cubicBezTo>
                  <a:lnTo>
                    <a:pt x="94" y="263"/>
                  </a:lnTo>
                  <a:lnTo>
                    <a:pt x="120" y="263"/>
                  </a:lnTo>
                  <a:lnTo>
                    <a:pt x="120" y="174"/>
                  </a:lnTo>
                  <a:cubicBezTo>
                    <a:pt x="120" y="139"/>
                    <a:pt x="110" y="109"/>
                    <a:pt x="69" y="109"/>
                  </a:cubicBezTo>
                  <a:cubicBezTo>
                    <a:pt x="50" y="109"/>
                    <a:pt x="37" y="117"/>
                    <a:pt x="26" y="132"/>
                  </a:cubicBezTo>
                  <a:lnTo>
                    <a:pt x="26" y="131"/>
                  </a:lnTo>
                  <a:lnTo>
                    <a:pt x="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2" name="Freeform 58"/>
            <p:cNvSpPr>
              <a:spLocks noEditPoints="1"/>
            </p:cNvSpPr>
            <p:nvPr userDrawn="1"/>
          </p:nvSpPr>
          <p:spPr bwMode="auto">
            <a:xfrm>
              <a:off x="1273176" y="500063"/>
              <a:ext cx="84138" cy="96838"/>
            </a:xfrm>
            <a:custGeom>
              <a:avLst/>
              <a:gdLst/>
              <a:ahLst/>
              <a:cxnLst>
                <a:cxn ang="0">
                  <a:pos x="161" y="184"/>
                </a:cxn>
                <a:cxn ang="0">
                  <a:pos x="161" y="184"/>
                </a:cxn>
                <a:cxn ang="0">
                  <a:pos x="190" y="252"/>
                </a:cxn>
                <a:cxn ang="0">
                  <a:pos x="219" y="252"/>
                </a:cxn>
                <a:cxn ang="0">
                  <a:pos x="111" y="0"/>
                </a:cxn>
                <a:cxn ang="0">
                  <a:pos x="0" y="252"/>
                </a:cxn>
                <a:cxn ang="0">
                  <a:pos x="30" y="252"/>
                </a:cxn>
                <a:cxn ang="0">
                  <a:pos x="59" y="184"/>
                </a:cxn>
                <a:cxn ang="0">
                  <a:pos x="161" y="184"/>
                </a:cxn>
                <a:cxn ang="0">
                  <a:pos x="151" y="159"/>
                </a:cxn>
                <a:cxn ang="0">
                  <a:pos x="151" y="159"/>
                </a:cxn>
                <a:cxn ang="0">
                  <a:pos x="69" y="159"/>
                </a:cxn>
                <a:cxn ang="0">
                  <a:pos x="111" y="63"/>
                </a:cxn>
                <a:cxn ang="0">
                  <a:pos x="151" y="159"/>
                </a:cxn>
              </a:cxnLst>
              <a:rect l="0" t="0" r="r" b="b"/>
              <a:pathLst>
                <a:path w="219" h="252">
                  <a:moveTo>
                    <a:pt x="161" y="184"/>
                  </a:moveTo>
                  <a:lnTo>
                    <a:pt x="161" y="184"/>
                  </a:lnTo>
                  <a:lnTo>
                    <a:pt x="190" y="252"/>
                  </a:lnTo>
                  <a:lnTo>
                    <a:pt x="219" y="252"/>
                  </a:lnTo>
                  <a:lnTo>
                    <a:pt x="111" y="0"/>
                  </a:lnTo>
                  <a:lnTo>
                    <a:pt x="0" y="252"/>
                  </a:lnTo>
                  <a:lnTo>
                    <a:pt x="30" y="252"/>
                  </a:lnTo>
                  <a:lnTo>
                    <a:pt x="59" y="184"/>
                  </a:lnTo>
                  <a:lnTo>
                    <a:pt x="161" y="184"/>
                  </a:lnTo>
                  <a:close/>
                  <a:moveTo>
                    <a:pt x="151" y="159"/>
                  </a:moveTo>
                  <a:lnTo>
                    <a:pt x="151" y="159"/>
                  </a:lnTo>
                  <a:lnTo>
                    <a:pt x="69" y="159"/>
                  </a:lnTo>
                  <a:lnTo>
                    <a:pt x="111" y="63"/>
                  </a:lnTo>
                  <a:lnTo>
                    <a:pt x="151" y="159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3" name="Freeform 59"/>
            <p:cNvSpPr>
              <a:spLocks noEditPoints="1"/>
            </p:cNvSpPr>
            <p:nvPr userDrawn="1"/>
          </p:nvSpPr>
          <p:spPr bwMode="auto">
            <a:xfrm>
              <a:off x="1362076" y="495300"/>
              <a:ext cx="58738" cy="103188"/>
            </a:xfrm>
            <a:custGeom>
              <a:avLst/>
              <a:gdLst/>
              <a:ahLst/>
              <a:cxnLst>
                <a:cxn ang="0">
                  <a:pos x="75" y="133"/>
                </a:cxn>
                <a:cxn ang="0">
                  <a:pos x="75" y="133"/>
                </a:cxn>
                <a:cxn ang="0">
                  <a:pos x="126" y="187"/>
                </a:cxn>
                <a:cxn ang="0">
                  <a:pos x="76" y="244"/>
                </a:cxn>
                <a:cxn ang="0">
                  <a:pos x="27" y="187"/>
                </a:cxn>
                <a:cxn ang="0">
                  <a:pos x="75" y="133"/>
                </a:cxn>
                <a:cxn ang="0">
                  <a:pos x="125" y="263"/>
                </a:cxn>
                <a:cxn ang="0">
                  <a:pos x="125" y="263"/>
                </a:cxn>
                <a:cxn ang="0">
                  <a:pos x="150" y="263"/>
                </a:cxn>
                <a:cxn ang="0">
                  <a:pos x="150" y="0"/>
                </a:cxn>
                <a:cxn ang="0">
                  <a:pos x="125" y="0"/>
                </a:cxn>
                <a:cxn ang="0">
                  <a:pos x="125" y="135"/>
                </a:cxn>
                <a:cxn ang="0">
                  <a:pos x="124" y="135"/>
                </a:cxn>
                <a:cxn ang="0">
                  <a:pos x="73" y="109"/>
                </a:cxn>
                <a:cxn ang="0">
                  <a:pos x="0" y="189"/>
                </a:cxn>
                <a:cxn ang="0">
                  <a:pos x="72" y="267"/>
                </a:cxn>
                <a:cxn ang="0">
                  <a:pos x="124" y="243"/>
                </a:cxn>
                <a:cxn ang="0">
                  <a:pos x="125" y="243"/>
                </a:cxn>
                <a:cxn ang="0">
                  <a:pos x="125" y="263"/>
                </a:cxn>
              </a:cxnLst>
              <a:rect l="0" t="0" r="r" b="b"/>
              <a:pathLst>
                <a:path w="150" h="267">
                  <a:moveTo>
                    <a:pt x="75" y="133"/>
                  </a:moveTo>
                  <a:lnTo>
                    <a:pt x="75" y="133"/>
                  </a:lnTo>
                  <a:cubicBezTo>
                    <a:pt x="107" y="133"/>
                    <a:pt x="126" y="157"/>
                    <a:pt x="126" y="187"/>
                  </a:cubicBezTo>
                  <a:cubicBezTo>
                    <a:pt x="126" y="217"/>
                    <a:pt x="109" y="244"/>
                    <a:pt x="76" y="244"/>
                  </a:cubicBezTo>
                  <a:cubicBezTo>
                    <a:pt x="44" y="244"/>
                    <a:pt x="27" y="216"/>
                    <a:pt x="27" y="187"/>
                  </a:cubicBezTo>
                  <a:cubicBezTo>
                    <a:pt x="27" y="159"/>
                    <a:pt x="46" y="133"/>
                    <a:pt x="75" y="133"/>
                  </a:cubicBezTo>
                  <a:close/>
                  <a:moveTo>
                    <a:pt x="125" y="263"/>
                  </a:moveTo>
                  <a:lnTo>
                    <a:pt x="125" y="263"/>
                  </a:lnTo>
                  <a:lnTo>
                    <a:pt x="150" y="263"/>
                  </a:lnTo>
                  <a:lnTo>
                    <a:pt x="150" y="0"/>
                  </a:lnTo>
                  <a:lnTo>
                    <a:pt x="125" y="0"/>
                  </a:lnTo>
                  <a:lnTo>
                    <a:pt x="125" y="135"/>
                  </a:lnTo>
                  <a:lnTo>
                    <a:pt x="124" y="135"/>
                  </a:lnTo>
                  <a:cubicBezTo>
                    <a:pt x="112" y="119"/>
                    <a:pt x="93" y="109"/>
                    <a:pt x="73" y="109"/>
                  </a:cubicBezTo>
                  <a:cubicBezTo>
                    <a:pt x="28" y="109"/>
                    <a:pt x="0" y="146"/>
                    <a:pt x="0" y="189"/>
                  </a:cubicBezTo>
                  <a:cubicBezTo>
                    <a:pt x="0" y="230"/>
                    <a:pt x="28" y="267"/>
                    <a:pt x="72" y="267"/>
                  </a:cubicBezTo>
                  <a:cubicBezTo>
                    <a:pt x="93" y="267"/>
                    <a:pt x="111" y="259"/>
                    <a:pt x="124" y="243"/>
                  </a:cubicBezTo>
                  <a:lnTo>
                    <a:pt x="125" y="243"/>
                  </a:lnTo>
                  <a:lnTo>
                    <a:pt x="125" y="2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4" name="Freeform 60"/>
            <p:cNvSpPr>
              <a:spLocks noEditPoints="1"/>
            </p:cNvSpPr>
            <p:nvPr userDrawn="1"/>
          </p:nvSpPr>
          <p:spPr bwMode="auto">
            <a:xfrm>
              <a:off x="1433513" y="495300"/>
              <a:ext cx="58738" cy="103188"/>
            </a:xfrm>
            <a:custGeom>
              <a:avLst/>
              <a:gdLst/>
              <a:ahLst/>
              <a:cxnLst>
                <a:cxn ang="0">
                  <a:pos x="75" y="133"/>
                </a:cxn>
                <a:cxn ang="0">
                  <a:pos x="75" y="133"/>
                </a:cxn>
                <a:cxn ang="0">
                  <a:pos x="125" y="187"/>
                </a:cxn>
                <a:cxn ang="0">
                  <a:pos x="75" y="244"/>
                </a:cxn>
                <a:cxn ang="0">
                  <a:pos x="26" y="187"/>
                </a:cxn>
                <a:cxn ang="0">
                  <a:pos x="75" y="133"/>
                </a:cxn>
                <a:cxn ang="0">
                  <a:pos x="124" y="263"/>
                </a:cxn>
                <a:cxn ang="0">
                  <a:pos x="124" y="263"/>
                </a:cxn>
                <a:cxn ang="0">
                  <a:pos x="150" y="263"/>
                </a:cxn>
                <a:cxn ang="0">
                  <a:pos x="150" y="0"/>
                </a:cxn>
                <a:cxn ang="0">
                  <a:pos x="124" y="0"/>
                </a:cxn>
                <a:cxn ang="0">
                  <a:pos x="124" y="135"/>
                </a:cxn>
                <a:cxn ang="0">
                  <a:pos x="124" y="135"/>
                </a:cxn>
                <a:cxn ang="0">
                  <a:pos x="72" y="109"/>
                </a:cxn>
                <a:cxn ang="0">
                  <a:pos x="0" y="189"/>
                </a:cxn>
                <a:cxn ang="0">
                  <a:pos x="72" y="267"/>
                </a:cxn>
                <a:cxn ang="0">
                  <a:pos x="124" y="243"/>
                </a:cxn>
                <a:cxn ang="0">
                  <a:pos x="124" y="243"/>
                </a:cxn>
                <a:cxn ang="0">
                  <a:pos x="124" y="263"/>
                </a:cxn>
              </a:cxnLst>
              <a:rect l="0" t="0" r="r" b="b"/>
              <a:pathLst>
                <a:path w="150" h="267">
                  <a:moveTo>
                    <a:pt x="75" y="133"/>
                  </a:moveTo>
                  <a:lnTo>
                    <a:pt x="75" y="133"/>
                  </a:lnTo>
                  <a:cubicBezTo>
                    <a:pt x="107" y="133"/>
                    <a:pt x="125" y="157"/>
                    <a:pt x="125" y="187"/>
                  </a:cubicBezTo>
                  <a:cubicBezTo>
                    <a:pt x="125" y="217"/>
                    <a:pt x="108" y="244"/>
                    <a:pt x="75" y="244"/>
                  </a:cubicBezTo>
                  <a:cubicBezTo>
                    <a:pt x="44" y="244"/>
                    <a:pt x="26" y="216"/>
                    <a:pt x="26" y="187"/>
                  </a:cubicBezTo>
                  <a:cubicBezTo>
                    <a:pt x="26" y="159"/>
                    <a:pt x="45" y="133"/>
                    <a:pt x="75" y="133"/>
                  </a:cubicBezTo>
                  <a:close/>
                  <a:moveTo>
                    <a:pt x="124" y="263"/>
                  </a:moveTo>
                  <a:lnTo>
                    <a:pt x="124" y="263"/>
                  </a:lnTo>
                  <a:lnTo>
                    <a:pt x="150" y="263"/>
                  </a:lnTo>
                  <a:lnTo>
                    <a:pt x="150" y="0"/>
                  </a:lnTo>
                  <a:lnTo>
                    <a:pt x="124" y="0"/>
                  </a:lnTo>
                  <a:lnTo>
                    <a:pt x="124" y="135"/>
                  </a:lnTo>
                  <a:lnTo>
                    <a:pt x="124" y="135"/>
                  </a:lnTo>
                  <a:cubicBezTo>
                    <a:pt x="111" y="119"/>
                    <a:pt x="92" y="109"/>
                    <a:pt x="72" y="109"/>
                  </a:cubicBezTo>
                  <a:cubicBezTo>
                    <a:pt x="27" y="109"/>
                    <a:pt x="0" y="146"/>
                    <a:pt x="0" y="189"/>
                  </a:cubicBezTo>
                  <a:cubicBezTo>
                    <a:pt x="0" y="230"/>
                    <a:pt x="28" y="267"/>
                    <a:pt x="72" y="267"/>
                  </a:cubicBezTo>
                  <a:cubicBezTo>
                    <a:pt x="92" y="267"/>
                    <a:pt x="111" y="259"/>
                    <a:pt x="124" y="243"/>
                  </a:cubicBezTo>
                  <a:lnTo>
                    <a:pt x="124" y="243"/>
                  </a:lnTo>
                  <a:lnTo>
                    <a:pt x="124" y="263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5" name="Freeform 61"/>
            <p:cNvSpPr>
              <a:spLocks/>
            </p:cNvSpPr>
            <p:nvPr userDrawn="1"/>
          </p:nvSpPr>
          <p:spPr bwMode="auto">
            <a:xfrm>
              <a:off x="1500188" y="539750"/>
              <a:ext cx="61913" cy="90488"/>
            </a:xfrm>
            <a:custGeom>
              <a:avLst/>
              <a:gdLst/>
              <a:ahLst/>
              <a:cxnLst>
                <a:cxn ang="0">
                  <a:pos x="69" y="136"/>
                </a:cxn>
                <a:cxn ang="0">
                  <a:pos x="69" y="136"/>
                </a:cxn>
                <a:cxn ang="0">
                  <a:pos x="20" y="235"/>
                </a:cxn>
                <a:cxn ang="0">
                  <a:pos x="49" y="235"/>
                </a:cxn>
                <a:cxn ang="0">
                  <a:pos x="160" y="0"/>
                </a:cxn>
                <a:cxn ang="0">
                  <a:pos x="131" y="0"/>
                </a:cxn>
                <a:cxn ang="0">
                  <a:pos x="82" y="108"/>
                </a:cxn>
                <a:cxn ang="0">
                  <a:pos x="29" y="0"/>
                </a:cxn>
                <a:cxn ang="0">
                  <a:pos x="0" y="0"/>
                </a:cxn>
                <a:cxn ang="0">
                  <a:pos x="69" y="136"/>
                </a:cxn>
              </a:cxnLst>
              <a:rect l="0" t="0" r="r" b="b"/>
              <a:pathLst>
                <a:path w="160" h="235">
                  <a:moveTo>
                    <a:pt x="69" y="136"/>
                  </a:moveTo>
                  <a:lnTo>
                    <a:pt x="69" y="136"/>
                  </a:lnTo>
                  <a:lnTo>
                    <a:pt x="20" y="235"/>
                  </a:lnTo>
                  <a:lnTo>
                    <a:pt x="49" y="235"/>
                  </a:lnTo>
                  <a:lnTo>
                    <a:pt x="160" y="0"/>
                  </a:lnTo>
                  <a:lnTo>
                    <a:pt x="131" y="0"/>
                  </a:lnTo>
                  <a:lnTo>
                    <a:pt x="82" y="108"/>
                  </a:lnTo>
                  <a:lnTo>
                    <a:pt x="29" y="0"/>
                  </a:lnTo>
                  <a:lnTo>
                    <a:pt x="0" y="0"/>
                  </a:lnTo>
                  <a:lnTo>
                    <a:pt x="69" y="136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6" name="Freeform 62"/>
            <p:cNvSpPr>
              <a:spLocks/>
            </p:cNvSpPr>
            <p:nvPr userDrawn="1"/>
          </p:nvSpPr>
          <p:spPr bwMode="auto">
            <a:xfrm>
              <a:off x="1566863" y="538163"/>
              <a:ext cx="39688" cy="60325"/>
            </a:xfrm>
            <a:custGeom>
              <a:avLst/>
              <a:gdLst/>
              <a:ahLst/>
              <a:cxnLst>
                <a:cxn ang="0">
                  <a:pos x="95" y="28"/>
                </a:cxn>
                <a:cxn ang="0">
                  <a:pos x="95" y="28"/>
                </a:cxn>
                <a:cxn ang="0">
                  <a:pos x="55" y="0"/>
                </a:cxn>
                <a:cxn ang="0">
                  <a:pos x="10" y="43"/>
                </a:cxn>
                <a:cxn ang="0">
                  <a:pos x="78" y="112"/>
                </a:cxn>
                <a:cxn ang="0">
                  <a:pos x="54" y="135"/>
                </a:cxn>
                <a:cxn ang="0">
                  <a:pos x="23" y="111"/>
                </a:cxn>
                <a:cxn ang="0">
                  <a:pos x="0" y="120"/>
                </a:cxn>
                <a:cxn ang="0">
                  <a:pos x="53" y="158"/>
                </a:cxn>
                <a:cxn ang="0">
                  <a:pos x="104" y="110"/>
                </a:cxn>
                <a:cxn ang="0">
                  <a:pos x="69" y="67"/>
                </a:cxn>
                <a:cxn ang="0">
                  <a:pos x="35" y="40"/>
                </a:cxn>
                <a:cxn ang="0">
                  <a:pos x="53" y="24"/>
                </a:cxn>
                <a:cxn ang="0">
                  <a:pos x="73" y="39"/>
                </a:cxn>
                <a:cxn ang="0">
                  <a:pos x="95" y="28"/>
                </a:cxn>
              </a:cxnLst>
              <a:rect l="0" t="0" r="r" b="b"/>
              <a:pathLst>
                <a:path w="104" h="158">
                  <a:moveTo>
                    <a:pt x="95" y="28"/>
                  </a:moveTo>
                  <a:lnTo>
                    <a:pt x="95" y="28"/>
                  </a:lnTo>
                  <a:cubicBezTo>
                    <a:pt x="88" y="12"/>
                    <a:pt x="72" y="0"/>
                    <a:pt x="55" y="0"/>
                  </a:cubicBezTo>
                  <a:cubicBezTo>
                    <a:pt x="31" y="0"/>
                    <a:pt x="10" y="17"/>
                    <a:pt x="10" y="43"/>
                  </a:cubicBezTo>
                  <a:cubicBezTo>
                    <a:pt x="10" y="90"/>
                    <a:pt x="78" y="78"/>
                    <a:pt x="78" y="112"/>
                  </a:cubicBezTo>
                  <a:cubicBezTo>
                    <a:pt x="78" y="126"/>
                    <a:pt x="67" y="135"/>
                    <a:pt x="54" y="135"/>
                  </a:cubicBezTo>
                  <a:cubicBezTo>
                    <a:pt x="37" y="135"/>
                    <a:pt x="29" y="125"/>
                    <a:pt x="23" y="111"/>
                  </a:cubicBezTo>
                  <a:lnTo>
                    <a:pt x="0" y="120"/>
                  </a:lnTo>
                  <a:cubicBezTo>
                    <a:pt x="8" y="144"/>
                    <a:pt x="28" y="158"/>
                    <a:pt x="53" y="158"/>
                  </a:cubicBezTo>
                  <a:cubicBezTo>
                    <a:pt x="81" y="158"/>
                    <a:pt x="104" y="138"/>
                    <a:pt x="104" y="110"/>
                  </a:cubicBezTo>
                  <a:cubicBezTo>
                    <a:pt x="104" y="84"/>
                    <a:pt x="87" y="74"/>
                    <a:pt x="69" y="67"/>
                  </a:cubicBezTo>
                  <a:cubicBezTo>
                    <a:pt x="52" y="59"/>
                    <a:pt x="35" y="54"/>
                    <a:pt x="35" y="40"/>
                  </a:cubicBezTo>
                  <a:cubicBezTo>
                    <a:pt x="35" y="31"/>
                    <a:pt x="44" y="24"/>
                    <a:pt x="53" y="24"/>
                  </a:cubicBezTo>
                  <a:cubicBezTo>
                    <a:pt x="62" y="24"/>
                    <a:pt x="70" y="31"/>
                    <a:pt x="73" y="39"/>
                  </a:cubicBezTo>
                  <a:lnTo>
                    <a:pt x="95" y="28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7" name="Freeform 63"/>
            <p:cNvSpPr>
              <a:spLocks noEditPoints="1"/>
            </p:cNvSpPr>
            <p:nvPr userDrawn="1"/>
          </p:nvSpPr>
          <p:spPr bwMode="auto">
            <a:xfrm>
              <a:off x="1614488" y="538163"/>
              <a:ext cx="58738" cy="92075"/>
            </a:xfrm>
            <a:custGeom>
              <a:avLst/>
              <a:gdLst/>
              <a:ahLst/>
              <a:cxnLst>
                <a:cxn ang="0">
                  <a:pos x="75" y="24"/>
                </a:cxn>
                <a:cxn ang="0">
                  <a:pos x="75" y="24"/>
                </a:cxn>
                <a:cxn ang="0">
                  <a:pos x="126" y="78"/>
                </a:cxn>
                <a:cxn ang="0">
                  <a:pos x="75" y="135"/>
                </a:cxn>
                <a:cxn ang="0">
                  <a:pos x="26" y="78"/>
                </a:cxn>
                <a:cxn ang="0">
                  <a:pos x="75" y="24"/>
                </a:cxn>
                <a:cxn ang="0">
                  <a:pos x="150" y="4"/>
                </a:cxn>
                <a:cxn ang="0">
                  <a:pos x="150" y="4"/>
                </a:cxn>
                <a:cxn ang="0">
                  <a:pos x="124" y="4"/>
                </a:cxn>
                <a:cxn ang="0">
                  <a:pos x="124" y="26"/>
                </a:cxn>
                <a:cxn ang="0">
                  <a:pos x="124" y="26"/>
                </a:cxn>
                <a:cxn ang="0">
                  <a:pos x="73" y="0"/>
                </a:cxn>
                <a:cxn ang="0">
                  <a:pos x="0" y="80"/>
                </a:cxn>
                <a:cxn ang="0">
                  <a:pos x="72" y="158"/>
                </a:cxn>
                <a:cxn ang="0">
                  <a:pos x="124" y="134"/>
                </a:cxn>
                <a:cxn ang="0">
                  <a:pos x="124" y="134"/>
                </a:cxn>
                <a:cxn ang="0">
                  <a:pos x="124" y="151"/>
                </a:cxn>
                <a:cxn ang="0">
                  <a:pos x="76" y="214"/>
                </a:cxn>
                <a:cxn ang="0">
                  <a:pos x="28" y="169"/>
                </a:cxn>
                <a:cxn ang="0">
                  <a:pos x="3" y="169"/>
                </a:cxn>
                <a:cxn ang="0">
                  <a:pos x="76" y="238"/>
                </a:cxn>
                <a:cxn ang="0">
                  <a:pos x="135" y="211"/>
                </a:cxn>
                <a:cxn ang="0">
                  <a:pos x="150" y="147"/>
                </a:cxn>
                <a:cxn ang="0">
                  <a:pos x="150" y="4"/>
                </a:cxn>
              </a:cxnLst>
              <a:rect l="0" t="0" r="r" b="b"/>
              <a:pathLst>
                <a:path w="150" h="238">
                  <a:moveTo>
                    <a:pt x="75" y="24"/>
                  </a:moveTo>
                  <a:lnTo>
                    <a:pt x="75" y="24"/>
                  </a:lnTo>
                  <a:cubicBezTo>
                    <a:pt x="107" y="24"/>
                    <a:pt x="126" y="48"/>
                    <a:pt x="126" y="78"/>
                  </a:cubicBezTo>
                  <a:cubicBezTo>
                    <a:pt x="126" y="108"/>
                    <a:pt x="108" y="135"/>
                    <a:pt x="75" y="135"/>
                  </a:cubicBezTo>
                  <a:cubicBezTo>
                    <a:pt x="44" y="135"/>
                    <a:pt x="26" y="107"/>
                    <a:pt x="26" y="78"/>
                  </a:cubicBezTo>
                  <a:cubicBezTo>
                    <a:pt x="26" y="50"/>
                    <a:pt x="46" y="24"/>
                    <a:pt x="75" y="24"/>
                  </a:cubicBezTo>
                  <a:close/>
                  <a:moveTo>
                    <a:pt x="150" y="4"/>
                  </a:moveTo>
                  <a:lnTo>
                    <a:pt x="150" y="4"/>
                  </a:lnTo>
                  <a:lnTo>
                    <a:pt x="124" y="4"/>
                  </a:lnTo>
                  <a:lnTo>
                    <a:pt x="124" y="26"/>
                  </a:lnTo>
                  <a:lnTo>
                    <a:pt x="124" y="26"/>
                  </a:lnTo>
                  <a:cubicBezTo>
                    <a:pt x="112" y="9"/>
                    <a:pt x="93" y="0"/>
                    <a:pt x="73" y="0"/>
                  </a:cubicBezTo>
                  <a:cubicBezTo>
                    <a:pt x="28" y="0"/>
                    <a:pt x="0" y="38"/>
                    <a:pt x="0" y="80"/>
                  </a:cubicBezTo>
                  <a:cubicBezTo>
                    <a:pt x="0" y="122"/>
                    <a:pt x="28" y="158"/>
                    <a:pt x="72" y="158"/>
                  </a:cubicBezTo>
                  <a:cubicBezTo>
                    <a:pt x="92" y="158"/>
                    <a:pt x="112" y="149"/>
                    <a:pt x="124" y="134"/>
                  </a:cubicBezTo>
                  <a:lnTo>
                    <a:pt x="124" y="134"/>
                  </a:lnTo>
                  <a:lnTo>
                    <a:pt x="124" y="151"/>
                  </a:lnTo>
                  <a:cubicBezTo>
                    <a:pt x="124" y="185"/>
                    <a:pt x="116" y="214"/>
                    <a:pt x="76" y="214"/>
                  </a:cubicBezTo>
                  <a:cubicBezTo>
                    <a:pt x="49" y="214"/>
                    <a:pt x="29" y="197"/>
                    <a:pt x="28" y="169"/>
                  </a:cubicBezTo>
                  <a:lnTo>
                    <a:pt x="3" y="169"/>
                  </a:lnTo>
                  <a:cubicBezTo>
                    <a:pt x="4" y="211"/>
                    <a:pt x="35" y="238"/>
                    <a:pt x="76" y="238"/>
                  </a:cubicBezTo>
                  <a:cubicBezTo>
                    <a:pt x="99" y="238"/>
                    <a:pt x="120" y="229"/>
                    <a:pt x="135" y="211"/>
                  </a:cubicBezTo>
                  <a:cubicBezTo>
                    <a:pt x="150" y="192"/>
                    <a:pt x="150" y="171"/>
                    <a:pt x="150" y="147"/>
                  </a:cubicBezTo>
                  <a:lnTo>
                    <a:pt x="150" y="4"/>
                  </a:lnTo>
                  <a:close/>
                </a:path>
              </a:pathLst>
            </a:custGeom>
            <a:solidFill>
              <a:srgbClr val="FEFEF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pic>
        <p:nvPicPr>
          <p:cNvPr id="73" name="Picture 72" descr="Funded by Welsh Gov-01.jp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7248013" y="6165304"/>
            <a:ext cx="1637957" cy="555879"/>
          </a:xfrm>
          <a:prstGeom prst="rect">
            <a:avLst/>
          </a:prstGeom>
        </p:spPr>
      </p:pic>
      <p:sp>
        <p:nvSpPr>
          <p:cNvPr id="2" name="MSIPCMContentMarking" descr="{&quot;HashCode&quot;:1862243199,&quot;Placement&quot;:&quot;Footer&quot;,&quot;Top&quot;:520.68866,&quot;Left&quot;:333.6349,&quot;SlideWidth&quot;:720,&quot;SlideHeight&quot;:540}">
            <a:extLst>
              <a:ext uri="{FF2B5EF4-FFF2-40B4-BE49-F238E27FC236}">
                <a16:creationId xmlns:a16="http://schemas.microsoft.com/office/drawing/2014/main" id="{55BBACAF-D742-4C6C-AC8F-47015FD0EBE5}"/>
              </a:ext>
            </a:extLst>
          </p:cNvPr>
          <p:cNvSpPr txBox="1"/>
          <p:nvPr userDrawn="1"/>
        </p:nvSpPr>
        <p:spPr>
          <a:xfrm>
            <a:off x="4237163" y="6612746"/>
            <a:ext cx="669674" cy="24525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900">
                <a:solidFill>
                  <a:srgbClr val="000000"/>
                </a:solidFill>
                <a:latin typeface="Calibri" panose="020F0502020204030204" pitchFamily="34" charset="0"/>
              </a:rPr>
              <a:t>OFFICIAL</a:t>
            </a:r>
          </a:p>
        </p:txBody>
      </p:sp>
      <p:sp>
        <p:nvSpPr>
          <p:cNvPr id="3" name="MSIPCMContentMarking" descr="{&quot;HashCode&quot;:1838272672,&quot;Placement&quot;:&quot;Header&quot;,&quot;Top&quot;:0.0,&quot;Left&quot;:328.576,&quot;SlideWidth&quot;:720,&quot;SlideHeight&quot;:540}">
            <a:extLst>
              <a:ext uri="{FF2B5EF4-FFF2-40B4-BE49-F238E27FC236}">
                <a16:creationId xmlns:a16="http://schemas.microsoft.com/office/drawing/2014/main" id="{2BEB82F3-9323-4144-9040-25CC0CA1DDDC}"/>
              </a:ext>
            </a:extLst>
          </p:cNvPr>
          <p:cNvSpPr txBox="1"/>
          <p:nvPr userDrawn="1"/>
        </p:nvSpPr>
        <p:spPr>
          <a:xfrm>
            <a:off x="4172915" y="0"/>
            <a:ext cx="798171" cy="27943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1100">
                <a:solidFill>
                  <a:srgbClr val="000000"/>
                </a:solidFill>
                <a:latin typeface="Calibri" panose="020F0502020204030204" pitchFamily="34" charset="0"/>
              </a:rPr>
              <a:t>OFFICIAL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err="1"/>
              <a:t>Cyflwyniad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LCA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(</a:t>
            </a:r>
            <a:r>
              <a:rPr lang="en-GB" b="1" dirty="0" err="1"/>
              <a:t>Lwfans</a:t>
            </a:r>
            <a:r>
              <a:rPr lang="en-GB" b="1" dirty="0"/>
              <a:t> </a:t>
            </a:r>
            <a:r>
              <a:rPr lang="en-GB" b="1" dirty="0" err="1"/>
              <a:t>Cynhaliaeth</a:t>
            </a:r>
            <a:r>
              <a:rPr lang="en-GB" b="1" dirty="0"/>
              <a:t> </a:t>
            </a:r>
            <a:r>
              <a:rPr lang="en-GB" b="1" dirty="0" err="1"/>
              <a:t>Addysg</a:t>
            </a:r>
            <a:r>
              <a:rPr lang="en-GB" b="1" dirty="0"/>
              <a:t> )</a:t>
            </a:r>
          </a:p>
          <a:p>
            <a:endParaRPr lang="en-GB" sz="1200" b="1" dirty="0"/>
          </a:p>
          <a:p>
            <a:endParaRPr lang="en-GB" sz="1200" b="1" dirty="0"/>
          </a:p>
          <a:p>
            <a:endParaRPr lang="en-GB" sz="1200" b="1" dirty="0"/>
          </a:p>
          <a:p>
            <a:r>
              <a:rPr lang="en-GB" sz="1200" b="1" dirty="0"/>
              <a:t>*</a:t>
            </a:r>
            <a:r>
              <a:rPr lang="en-GB" sz="1200" b="1" dirty="0" err="1"/>
              <a:t>Mae'r</a:t>
            </a:r>
            <a:r>
              <a:rPr lang="en-GB" sz="1200" b="1" dirty="0"/>
              <a:t> </a:t>
            </a:r>
            <a:r>
              <a:rPr lang="en-GB" sz="1200" b="1" dirty="0" err="1"/>
              <a:t>holl</a:t>
            </a:r>
            <a:r>
              <a:rPr lang="en-GB" sz="1200" b="1" dirty="0"/>
              <a:t> </a:t>
            </a:r>
            <a:r>
              <a:rPr lang="en-GB" sz="1200" b="1" dirty="0" err="1"/>
              <a:t>wybodaeth</a:t>
            </a:r>
            <a:r>
              <a:rPr lang="en-GB" sz="1200" b="1" dirty="0"/>
              <a:t> </a:t>
            </a:r>
            <a:r>
              <a:rPr lang="en-GB" sz="1200" b="1" dirty="0" err="1"/>
              <a:t>yn</a:t>
            </a:r>
            <a:r>
              <a:rPr lang="en-GB" sz="1200" b="1" dirty="0"/>
              <a:t> </a:t>
            </a:r>
            <a:r>
              <a:rPr lang="en-GB" sz="1200" b="1" dirty="0" err="1"/>
              <a:t>seiliedig</a:t>
            </a:r>
            <a:r>
              <a:rPr lang="en-GB" sz="1200" b="1" dirty="0"/>
              <a:t> </a:t>
            </a:r>
            <a:r>
              <a:rPr lang="en-GB" sz="1200" b="1" dirty="0" err="1"/>
              <a:t>ar</a:t>
            </a:r>
            <a:r>
              <a:rPr lang="en-GB" sz="1200" b="1" dirty="0"/>
              <a:t> </a:t>
            </a:r>
            <a:r>
              <a:rPr lang="en-GB" sz="1200" b="1" dirty="0" err="1"/>
              <a:t>flwyddyn</a:t>
            </a:r>
            <a:r>
              <a:rPr lang="en-GB" sz="1200" b="1" dirty="0"/>
              <a:t> </a:t>
            </a:r>
            <a:r>
              <a:rPr lang="en-GB" sz="1200" b="1" dirty="0" err="1"/>
              <a:t>academaidd</a:t>
            </a:r>
            <a:r>
              <a:rPr lang="en-GB" sz="1200" b="1" dirty="0"/>
              <a:t> 25/26 a gall </a:t>
            </a:r>
            <a:r>
              <a:rPr lang="en-GB" sz="1200" b="1" dirty="0" err="1"/>
              <a:t>fod</a:t>
            </a:r>
            <a:r>
              <a:rPr lang="en-GB" sz="1200" b="1" dirty="0"/>
              <a:t> </a:t>
            </a:r>
            <a:r>
              <a:rPr lang="en-GB" sz="1200" b="1" dirty="0" err="1"/>
              <a:t>yn</a:t>
            </a:r>
            <a:r>
              <a:rPr lang="en-GB" sz="1200" b="1" dirty="0"/>
              <a:t> </a:t>
            </a:r>
            <a:r>
              <a:rPr lang="en-GB" sz="1200" b="1" dirty="0" err="1"/>
              <a:t>destun</a:t>
            </a:r>
            <a:r>
              <a:rPr lang="en-GB" sz="1200" b="1" dirty="0"/>
              <a:t> i </a:t>
            </a:r>
            <a:r>
              <a:rPr lang="en-GB" sz="1200" b="1" dirty="0" err="1"/>
              <a:t>newid</a:t>
            </a:r>
            <a:r>
              <a:rPr lang="en-GB" sz="1200" b="1" dirty="0"/>
              <a:t> </a:t>
            </a:r>
            <a:r>
              <a:rPr lang="en-GB" sz="1200" b="1" dirty="0" err="1"/>
              <a:t>yn</a:t>
            </a:r>
            <a:r>
              <a:rPr lang="en-GB" sz="1200" b="1" dirty="0"/>
              <a:t> y </a:t>
            </a:r>
            <a:r>
              <a:rPr lang="en-GB" sz="1200" b="1" dirty="0" err="1"/>
              <a:t>blynyddoedd</a:t>
            </a:r>
            <a:r>
              <a:rPr lang="en-GB" sz="1200" b="1" dirty="0"/>
              <a:t> </a:t>
            </a:r>
            <a:r>
              <a:rPr lang="en-GB" sz="1200" b="1" dirty="0" err="1"/>
              <a:t>dyfodol</a:t>
            </a:r>
            <a:endParaRPr lang="en-GB" sz="1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n-GB" sz="2400" b="1" dirty="0"/>
              <a:t>LCA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  <a:p>
            <a:r>
              <a:rPr lang="en-GB" sz="1800" dirty="0"/>
              <a:t>Beth </a:t>
            </a:r>
            <a:r>
              <a:rPr lang="en-GB" sz="1800" dirty="0" err="1"/>
              <a:t>yw</a:t>
            </a:r>
            <a:r>
              <a:rPr lang="en-GB" sz="1800" dirty="0"/>
              <a:t> LCA?</a:t>
            </a:r>
          </a:p>
          <a:p>
            <a:r>
              <a:rPr lang="pt-BR" sz="1800" dirty="0"/>
              <a:t>A ddylwn i wneud cais? </a:t>
            </a:r>
          </a:p>
          <a:p>
            <a:r>
              <a:rPr lang="nn-NO" sz="1800" dirty="0"/>
              <a:t>Faint fydd modd i mi ei gael? </a:t>
            </a:r>
          </a:p>
          <a:p>
            <a:r>
              <a:rPr lang="en-GB" sz="1800" dirty="0" err="1"/>
              <a:t>Sut</a:t>
            </a:r>
            <a:r>
              <a:rPr lang="en-GB" sz="1800" dirty="0"/>
              <a:t> </a:t>
            </a:r>
            <a:r>
              <a:rPr lang="en-GB" sz="1800" dirty="0" err="1"/>
              <a:t>mae</a:t>
            </a:r>
            <a:r>
              <a:rPr lang="en-GB" sz="1800" dirty="0"/>
              <a:t> </a:t>
            </a:r>
            <a:r>
              <a:rPr lang="en-GB" sz="1800" dirty="0" err="1"/>
              <a:t>modd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chi </a:t>
            </a:r>
            <a:r>
              <a:rPr lang="en-GB" sz="1800" dirty="0" err="1"/>
              <a:t>wneud</a:t>
            </a:r>
            <a:r>
              <a:rPr lang="en-GB" sz="1800" dirty="0"/>
              <a:t> </a:t>
            </a:r>
            <a:r>
              <a:rPr lang="en-GB" sz="1800" dirty="0" err="1"/>
              <a:t>cais</a:t>
            </a:r>
            <a:r>
              <a:rPr lang="en-GB" sz="1800" dirty="0"/>
              <a:t>? </a:t>
            </a:r>
          </a:p>
          <a:p>
            <a:r>
              <a:rPr lang="en-GB" sz="1800" dirty="0"/>
              <a:t>Beth </a:t>
            </a:r>
            <a:r>
              <a:rPr lang="en-GB" sz="1800" dirty="0" err="1"/>
              <a:t>fydd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digwydd</a:t>
            </a:r>
            <a:r>
              <a:rPr lang="en-GB" sz="1800" dirty="0"/>
              <a:t> </a:t>
            </a:r>
            <a:r>
              <a:rPr lang="en-GB" sz="1800" dirty="0" err="1"/>
              <a:t>nesaf</a:t>
            </a:r>
            <a:r>
              <a:rPr lang="en-GB" sz="1800" dirty="0"/>
              <a:t>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en-GB" sz="2400" b="1" dirty="0"/>
              <a:t>Beth </a:t>
            </a:r>
            <a:r>
              <a:rPr lang="en-GB" sz="2400" b="1" dirty="0" err="1"/>
              <a:t>yw</a:t>
            </a:r>
            <a:r>
              <a:rPr lang="en-GB" sz="2400" b="1" dirty="0"/>
              <a:t> LCA?</a:t>
            </a:r>
            <a:br>
              <a:rPr lang="en-GB" sz="2400" b="1" dirty="0"/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332037"/>
            <a:ext cx="8229600" cy="4525963"/>
          </a:xfrm>
        </p:spPr>
        <p:txBody>
          <a:bodyPr/>
          <a:lstStyle/>
          <a:p>
            <a:r>
              <a:rPr lang="en-GB" sz="1800" b="1" dirty="0" err="1"/>
              <a:t>Mae’r</a:t>
            </a:r>
            <a:r>
              <a:rPr lang="en-GB" sz="1800" b="1" dirty="0"/>
              <a:t> </a:t>
            </a:r>
            <a:r>
              <a:rPr lang="en-GB" sz="1800" b="1" dirty="0" err="1"/>
              <a:t>Lwfans</a:t>
            </a:r>
            <a:r>
              <a:rPr lang="en-GB" sz="1800" b="1" dirty="0"/>
              <a:t> </a:t>
            </a:r>
            <a:r>
              <a:rPr lang="en-GB" sz="1800" b="1" dirty="0" err="1"/>
              <a:t>Cynhaliaeth</a:t>
            </a:r>
            <a:r>
              <a:rPr lang="en-GB" sz="1800" b="1" dirty="0"/>
              <a:t> </a:t>
            </a:r>
            <a:r>
              <a:rPr lang="en-GB" sz="1800" b="1" dirty="0" err="1"/>
              <a:t>Addysg</a:t>
            </a:r>
            <a:r>
              <a:rPr lang="en-GB" sz="1800" b="1" dirty="0"/>
              <a:t> (LCA)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daliad</a:t>
            </a:r>
            <a:r>
              <a:rPr lang="en-GB" sz="1800" b="1" dirty="0"/>
              <a:t> </a:t>
            </a:r>
            <a:r>
              <a:rPr lang="en-GB" sz="1800" b="1" dirty="0" err="1"/>
              <a:t>wythnosol</a:t>
            </a:r>
            <a:r>
              <a:rPr lang="en-GB" sz="1800" b="1" dirty="0"/>
              <a:t> o £40 </a:t>
            </a:r>
            <a:r>
              <a:rPr lang="en-GB" sz="1800" b="1" dirty="0" err="1"/>
              <a:t>i</a:t>
            </a:r>
            <a:r>
              <a:rPr lang="en-GB" sz="1800" b="1" dirty="0"/>
              <a:t> </a:t>
            </a:r>
            <a:r>
              <a:rPr lang="en-GB" sz="1800" b="1" dirty="0" err="1"/>
              <a:t>helpu</a:t>
            </a:r>
            <a:r>
              <a:rPr lang="en-GB" sz="1800" b="1" dirty="0"/>
              <a:t> </a:t>
            </a:r>
            <a:r>
              <a:rPr lang="en-GB" sz="1800" b="1" dirty="0" err="1"/>
              <a:t>rhai</a:t>
            </a:r>
            <a:r>
              <a:rPr lang="en-GB" sz="1800" b="1" dirty="0"/>
              <a:t> 16-18 </a:t>
            </a:r>
            <a:r>
              <a:rPr lang="en-GB" sz="1800" b="1" dirty="0" err="1"/>
              <a:t>oed</a:t>
            </a:r>
            <a:r>
              <a:rPr lang="en-GB" sz="1800" b="1" dirty="0"/>
              <a:t> </a:t>
            </a:r>
            <a:r>
              <a:rPr lang="en-GB" sz="1800" b="1" dirty="0" err="1"/>
              <a:t>i</a:t>
            </a:r>
            <a:r>
              <a:rPr lang="en-GB" sz="1800" b="1" dirty="0"/>
              <a:t> </a:t>
            </a:r>
            <a:r>
              <a:rPr lang="en-GB" sz="1800" b="1" dirty="0" err="1"/>
              <a:t>helpu</a:t>
            </a:r>
            <a:r>
              <a:rPr lang="en-GB" sz="1800" b="1" dirty="0"/>
              <a:t> </a:t>
            </a:r>
            <a:r>
              <a:rPr lang="en-GB" sz="1800" b="1" dirty="0" err="1"/>
              <a:t>gyda</a:t>
            </a:r>
            <a:r>
              <a:rPr lang="en-GB" sz="1800" b="1" dirty="0"/>
              <a:t> </a:t>
            </a:r>
            <a:r>
              <a:rPr lang="en-GB" sz="1800" b="1" dirty="0" err="1"/>
              <a:t>chostau</a:t>
            </a:r>
            <a:r>
              <a:rPr lang="en-GB" sz="1800" b="1" dirty="0"/>
              <a:t> </a:t>
            </a:r>
            <a:r>
              <a:rPr lang="en-GB" sz="1800" b="1" dirty="0" err="1"/>
              <a:t>addysg</a:t>
            </a:r>
            <a:r>
              <a:rPr lang="en-GB" sz="1800" b="1" dirty="0"/>
              <a:t> </a:t>
            </a:r>
            <a:r>
              <a:rPr lang="en-GB" sz="1800" b="1" dirty="0" err="1"/>
              <a:t>bellach</a:t>
            </a:r>
            <a:r>
              <a:rPr lang="en-GB" sz="1800" b="1" dirty="0"/>
              <a:t>. </a:t>
            </a:r>
          </a:p>
          <a:p>
            <a:endParaRPr lang="en-GB" sz="1800" b="1" dirty="0"/>
          </a:p>
          <a:p>
            <a:r>
              <a:rPr lang="en-GB" sz="1800" b="1" dirty="0" err="1"/>
              <a:t>Gwneir</a:t>
            </a:r>
            <a:r>
              <a:rPr lang="en-GB" sz="1800" b="1" dirty="0"/>
              <a:t> </a:t>
            </a:r>
            <a:r>
              <a:rPr lang="en-GB" sz="1800" b="1" dirty="0" err="1"/>
              <a:t>taliadau</a:t>
            </a:r>
            <a:r>
              <a:rPr lang="en-GB" sz="1800" b="1" dirty="0"/>
              <a:t> </a:t>
            </a:r>
            <a:r>
              <a:rPr lang="en-GB" sz="1800" b="1" dirty="0" err="1"/>
              <a:t>pob</a:t>
            </a:r>
            <a:r>
              <a:rPr lang="en-GB" sz="1800" b="1" dirty="0"/>
              <a:t> </a:t>
            </a:r>
            <a:r>
              <a:rPr lang="en-GB" sz="1800" b="1" dirty="0" err="1"/>
              <a:t>pythefnos</a:t>
            </a:r>
            <a:r>
              <a:rPr lang="en-GB" sz="1800" b="1" dirty="0"/>
              <a:t> </a:t>
            </a:r>
            <a:r>
              <a:rPr lang="en-GB" sz="1800" b="1" dirty="0" err="1"/>
              <a:t>cyn</a:t>
            </a:r>
            <a:r>
              <a:rPr lang="en-GB" sz="1800" b="1" dirty="0"/>
              <a:t> belled </a:t>
            </a:r>
            <a:r>
              <a:rPr lang="en-GB" sz="1800" b="1" dirty="0" err="1"/>
              <a:t>â’ch</a:t>
            </a:r>
            <a:r>
              <a:rPr lang="en-GB" sz="1800" b="1" dirty="0"/>
              <a:t> bod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bodloni</a:t>
            </a:r>
            <a:r>
              <a:rPr lang="en-GB" sz="1800" b="1" dirty="0"/>
              <a:t> </a:t>
            </a:r>
            <a:r>
              <a:rPr lang="en-GB" sz="1800" b="1" dirty="0" err="1"/>
              <a:t>meini</a:t>
            </a:r>
            <a:r>
              <a:rPr lang="en-GB" sz="1800" b="1" dirty="0"/>
              <a:t> </a:t>
            </a:r>
            <a:r>
              <a:rPr lang="en-GB" sz="1800" b="1" dirty="0" err="1"/>
              <a:t>prawf</a:t>
            </a:r>
            <a:r>
              <a:rPr lang="en-GB" sz="1800" b="1" dirty="0"/>
              <a:t> </a:t>
            </a:r>
            <a:r>
              <a:rPr lang="en-GB" sz="1800" b="1" dirty="0" err="1"/>
              <a:t>presenoldeb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ysgol</a:t>
            </a:r>
            <a:r>
              <a:rPr lang="en-GB" sz="1800" b="1" dirty="0"/>
              <a:t> neu </a:t>
            </a:r>
            <a:r>
              <a:rPr lang="en-GB" sz="1800" b="1" dirty="0" err="1"/>
              <a:t>coleg</a:t>
            </a:r>
            <a:r>
              <a:rPr lang="en-GB" sz="1800" b="1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/>
              <a:t>A ddylwn i wneud cais? </a:t>
            </a:r>
            <a:br>
              <a:rPr lang="pt-BR" sz="2400" b="1" dirty="0"/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err="1"/>
              <a:t>Gallech</a:t>
            </a:r>
            <a:r>
              <a:rPr lang="en-GB" sz="1800" dirty="0"/>
              <a:t> </a:t>
            </a:r>
            <a:r>
              <a:rPr lang="en-GB" sz="1800" dirty="0" err="1"/>
              <a:t>gael</a:t>
            </a:r>
            <a:r>
              <a:rPr lang="en-GB" sz="1800" dirty="0"/>
              <a:t> LCA </a:t>
            </a:r>
            <a:r>
              <a:rPr lang="en-GB" sz="1800" dirty="0" err="1"/>
              <a:t>os</a:t>
            </a:r>
            <a:r>
              <a:rPr lang="en-GB" sz="1800" dirty="0"/>
              <a:t> </a:t>
            </a:r>
            <a:r>
              <a:rPr lang="en-GB" sz="1800" dirty="0" err="1"/>
              <a:t>bydd</a:t>
            </a:r>
            <a:r>
              <a:rPr lang="en-GB" sz="1800" dirty="0"/>
              <a:t> y </a:t>
            </a:r>
            <a:r>
              <a:rPr lang="en-GB" sz="1800" dirty="0" err="1"/>
              <a:t>canlynol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berthnasol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chi: </a:t>
            </a:r>
          </a:p>
          <a:p>
            <a:r>
              <a:rPr lang="en-GB" sz="1800" b="1" dirty="0" err="1"/>
              <a:t>rydych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byw</a:t>
            </a:r>
            <a:r>
              <a:rPr lang="en-GB" sz="1800" b="1" dirty="0"/>
              <a:t> </a:t>
            </a:r>
            <a:r>
              <a:rPr lang="en-GB" sz="1800" b="1" dirty="0" err="1"/>
              <a:t>yng</a:t>
            </a:r>
            <a:r>
              <a:rPr lang="en-GB" sz="1800" b="1" dirty="0"/>
              <a:t> </a:t>
            </a:r>
            <a:r>
              <a:rPr lang="en-GB" sz="1800" b="1" dirty="0" err="1"/>
              <a:t>Nghymru</a:t>
            </a:r>
            <a:r>
              <a:rPr lang="en-GB" sz="1800" b="1" dirty="0"/>
              <a:t> </a:t>
            </a:r>
          </a:p>
          <a:p>
            <a:r>
              <a:rPr lang="cy-GB" sz="1800" b="1" dirty="0"/>
              <a:t>byddwch rhwng 16 a 18 oed ar 31 Awst 2025.  </a:t>
            </a:r>
          </a:p>
          <a:p>
            <a:r>
              <a:rPr lang="en-GB" sz="1800" b="1" dirty="0" err="1"/>
              <a:t>rydych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bodloni</a:t>
            </a:r>
            <a:r>
              <a:rPr lang="en-GB" sz="1800" b="1" dirty="0"/>
              <a:t> </a:t>
            </a:r>
            <a:r>
              <a:rPr lang="en-GB" sz="1800" b="1" dirty="0" err="1"/>
              <a:t>ein</a:t>
            </a:r>
            <a:r>
              <a:rPr lang="en-GB" sz="1800" b="1" dirty="0"/>
              <a:t> </a:t>
            </a:r>
            <a:r>
              <a:rPr lang="en-GB" sz="1800" b="1" dirty="0" err="1"/>
              <a:t>rheolau</a:t>
            </a:r>
            <a:r>
              <a:rPr lang="en-GB" sz="1800" b="1" dirty="0"/>
              <a:t> </a:t>
            </a:r>
            <a:r>
              <a:rPr lang="en-GB" sz="1800" b="1" dirty="0" err="1"/>
              <a:t>ynghylch</a:t>
            </a:r>
            <a:r>
              <a:rPr lang="en-GB" sz="1800" b="1" dirty="0"/>
              <a:t> </a:t>
            </a:r>
            <a:r>
              <a:rPr lang="en-GB" sz="1800" b="1" dirty="0" err="1"/>
              <a:t>cenedligrwydd</a:t>
            </a:r>
            <a:r>
              <a:rPr lang="en-GB" sz="1800" b="1" dirty="0"/>
              <a:t> a </a:t>
            </a:r>
            <a:r>
              <a:rPr lang="en-GB" sz="1800" b="1" dirty="0" err="1"/>
              <a:t>manylion</a:t>
            </a:r>
            <a:r>
              <a:rPr lang="en-GB" sz="1800" b="1" dirty="0"/>
              <a:t> </a:t>
            </a:r>
            <a:r>
              <a:rPr lang="en-GB" sz="1800" b="1" dirty="0" err="1"/>
              <a:t>preswylio</a:t>
            </a:r>
            <a:r>
              <a:rPr lang="en-GB" sz="1800" b="1" dirty="0"/>
              <a:t> </a:t>
            </a:r>
            <a:r>
              <a:rPr lang="en-GB" sz="1800" dirty="0"/>
              <a:t> </a:t>
            </a:r>
          </a:p>
          <a:p>
            <a:r>
              <a:rPr lang="en-GB" sz="1800" b="1" dirty="0" err="1"/>
              <a:t>rydych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mynychu</a:t>
            </a:r>
            <a:r>
              <a:rPr lang="en-GB" sz="1800" b="1" dirty="0"/>
              <a:t> </a:t>
            </a:r>
            <a:r>
              <a:rPr lang="en-GB" sz="1800" b="1" dirty="0" err="1"/>
              <a:t>ysgol</a:t>
            </a:r>
            <a:r>
              <a:rPr lang="en-GB" sz="1800" b="1" dirty="0"/>
              <a:t> </a:t>
            </a:r>
            <a:r>
              <a:rPr lang="en-GB" sz="1800" b="1" dirty="0" err="1"/>
              <a:t>neu</a:t>
            </a:r>
            <a:r>
              <a:rPr lang="en-GB" sz="1800" b="1" dirty="0"/>
              <a:t> </a:t>
            </a:r>
            <a:r>
              <a:rPr lang="en-GB" sz="1800" b="1" dirty="0" err="1"/>
              <a:t>goleg</a:t>
            </a:r>
            <a:r>
              <a:rPr lang="en-GB" sz="1800" b="1" dirty="0"/>
              <a:t> </a:t>
            </a:r>
            <a:r>
              <a:rPr lang="en-GB" sz="1800" b="1" dirty="0" err="1"/>
              <a:t>cymwys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y DU </a:t>
            </a:r>
            <a:r>
              <a:rPr lang="en-GB" sz="1800" b="1" dirty="0" err="1"/>
              <a:t>Rhaid</a:t>
            </a:r>
            <a:r>
              <a:rPr lang="en-GB" sz="1800" b="1" dirty="0"/>
              <a:t> </a:t>
            </a:r>
            <a:r>
              <a:rPr lang="en-GB" sz="1800" b="1" dirty="0" err="1"/>
              <a:t>i</a:t>
            </a:r>
            <a:r>
              <a:rPr lang="en-GB" sz="1800" b="1" dirty="0"/>
              <a:t> </a:t>
            </a:r>
            <a:r>
              <a:rPr lang="en-GB" sz="1800" b="1" dirty="0" err="1"/>
              <a:t>hyn</a:t>
            </a:r>
            <a:r>
              <a:rPr lang="en-GB" sz="1800" b="1" dirty="0"/>
              <a:t> </a:t>
            </a:r>
            <a:r>
              <a:rPr lang="en-GB" sz="1800" b="1" dirty="0" err="1"/>
              <a:t>fod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amser</a:t>
            </a:r>
            <a:r>
              <a:rPr lang="en-GB" sz="1800" b="1" dirty="0"/>
              <a:t> </a:t>
            </a:r>
            <a:r>
              <a:rPr lang="en-GB" sz="1800" b="1" dirty="0" err="1"/>
              <a:t>llawn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yr </a:t>
            </a:r>
            <a:r>
              <a:rPr lang="en-GB" sz="1800" b="1" dirty="0" err="1"/>
              <a:t>ysgol</a:t>
            </a:r>
            <a:r>
              <a:rPr lang="en-GB" sz="1800" b="1" dirty="0"/>
              <a:t> </a:t>
            </a:r>
            <a:r>
              <a:rPr lang="en-GB" sz="1800" b="1" dirty="0" err="1"/>
              <a:t>neu</a:t>
            </a:r>
            <a:r>
              <a:rPr lang="en-GB" sz="1800" b="1" dirty="0"/>
              <a:t> </a:t>
            </a:r>
            <a:r>
              <a:rPr lang="en-GB" sz="1800" b="1" dirty="0" err="1"/>
              <a:t>goleg</a:t>
            </a:r>
            <a:r>
              <a:rPr lang="en-GB" sz="1800" b="1" dirty="0"/>
              <a:t>, am o </a:t>
            </a:r>
            <a:r>
              <a:rPr lang="en-GB" sz="1800" b="1" dirty="0" err="1"/>
              <a:t>leiaf</a:t>
            </a:r>
            <a:r>
              <a:rPr lang="en-GB" sz="1800" b="1" dirty="0"/>
              <a:t> 12 </a:t>
            </a:r>
            <a:r>
              <a:rPr lang="en-GB" sz="1800" b="1" dirty="0" err="1"/>
              <a:t>awr</a:t>
            </a:r>
            <a:r>
              <a:rPr lang="en-GB" sz="1800" b="1" dirty="0"/>
              <a:t> yr </a:t>
            </a:r>
            <a:r>
              <a:rPr lang="en-GB" sz="1800" b="1" dirty="0" err="1"/>
              <a:t>wythnos</a:t>
            </a:r>
            <a:r>
              <a:rPr lang="en-GB" sz="1800" b="1" dirty="0"/>
              <a:t>, ac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astudio</a:t>
            </a:r>
            <a:r>
              <a:rPr lang="en-GB" sz="1800" b="1" dirty="0"/>
              <a:t> </a:t>
            </a:r>
            <a:r>
              <a:rPr lang="en-GB" sz="1800" b="1" dirty="0" err="1"/>
              <a:t>ar</a:t>
            </a:r>
            <a:r>
              <a:rPr lang="en-GB" sz="1800" b="1" dirty="0"/>
              <a:t> </a:t>
            </a:r>
            <a:r>
              <a:rPr lang="en-GB" sz="1800" b="1" dirty="0" err="1"/>
              <a:t>gwrs</a:t>
            </a:r>
            <a:r>
              <a:rPr lang="en-GB" sz="1800" b="1" dirty="0"/>
              <a:t> </a:t>
            </a:r>
            <a:r>
              <a:rPr lang="en-GB" sz="1800" b="1" dirty="0" err="1"/>
              <a:t>cymwys</a:t>
            </a:r>
            <a:r>
              <a:rPr lang="en-GB" sz="1800" b="1" dirty="0"/>
              <a:t>. </a:t>
            </a:r>
          </a:p>
          <a:p>
            <a:r>
              <a:rPr lang="en-GB" sz="1800" b="1" dirty="0" err="1"/>
              <a:t>mae</a:t>
            </a:r>
            <a:r>
              <a:rPr lang="en-GB" sz="1800" b="1" dirty="0"/>
              <a:t> </a:t>
            </a:r>
            <a:r>
              <a:rPr lang="en-GB" sz="1800" b="1" dirty="0" err="1"/>
              <a:t>incwm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cartref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£23,400 </a:t>
            </a:r>
            <a:r>
              <a:rPr lang="en-GB" sz="1800" b="1" dirty="0" err="1"/>
              <a:t>neu’n</a:t>
            </a:r>
            <a:r>
              <a:rPr lang="en-GB" sz="1800" b="1" dirty="0"/>
              <a:t> is a chi </a:t>
            </a:r>
            <a:r>
              <a:rPr lang="en-GB" sz="1800" b="1" dirty="0" err="1"/>
              <a:t>yw’r</a:t>
            </a:r>
            <a:r>
              <a:rPr lang="en-GB" sz="1800" b="1" dirty="0"/>
              <a:t> </a:t>
            </a:r>
            <a:r>
              <a:rPr lang="en-GB" sz="1800" b="1" dirty="0" err="1"/>
              <a:t>unig</a:t>
            </a:r>
            <a:r>
              <a:rPr lang="en-GB" sz="1800" b="1" dirty="0"/>
              <a:t> </a:t>
            </a:r>
            <a:r>
              <a:rPr lang="en-GB" sz="1800" b="1" dirty="0" err="1"/>
              <a:t>berson</a:t>
            </a:r>
            <a:r>
              <a:rPr lang="en-GB" sz="1800" b="1" dirty="0"/>
              <a:t> </a:t>
            </a:r>
            <a:r>
              <a:rPr lang="en-GB" sz="1800" b="1" dirty="0" err="1"/>
              <a:t>sy’n</a:t>
            </a:r>
            <a:r>
              <a:rPr lang="en-GB" sz="1800" b="1" dirty="0"/>
              <a:t> </a:t>
            </a:r>
            <a:r>
              <a:rPr lang="en-GB" sz="1800" b="1" dirty="0" err="1"/>
              <a:t>astudio</a:t>
            </a:r>
            <a:r>
              <a:rPr lang="en-GB" sz="1800" b="1" dirty="0"/>
              <a:t> dan </a:t>
            </a:r>
            <a:r>
              <a:rPr lang="en-GB" sz="1800" b="1" dirty="0" err="1"/>
              <a:t>drefniant</a:t>
            </a:r>
            <a:r>
              <a:rPr lang="en-GB" sz="1800" b="1" dirty="0"/>
              <a:t> </a:t>
            </a:r>
            <a:r>
              <a:rPr lang="en-GB" sz="1800" b="1" dirty="0" err="1"/>
              <a:t>amser</a:t>
            </a:r>
            <a:r>
              <a:rPr lang="en-GB" sz="1800" b="1" dirty="0"/>
              <a:t> </a:t>
            </a:r>
            <a:r>
              <a:rPr lang="en-GB" sz="1800" b="1" dirty="0" err="1"/>
              <a:t>llawn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cartref</a:t>
            </a:r>
            <a:r>
              <a:rPr lang="en-GB" sz="1800" b="1" dirty="0"/>
              <a:t> </a:t>
            </a:r>
          </a:p>
          <a:p>
            <a:r>
              <a:rPr lang="en-GB" sz="1800" b="1" dirty="0" err="1"/>
              <a:t>neu</a:t>
            </a:r>
            <a:r>
              <a:rPr lang="en-GB" sz="1800" b="1" dirty="0"/>
              <a:t> </a:t>
            </a:r>
          </a:p>
          <a:p>
            <a:r>
              <a:rPr lang="en-GB" sz="1800" b="1" dirty="0" err="1"/>
              <a:t>mae</a:t>
            </a:r>
            <a:r>
              <a:rPr lang="en-GB" sz="1800" b="1" dirty="0"/>
              <a:t> </a:t>
            </a:r>
            <a:r>
              <a:rPr lang="en-GB" sz="1800" b="1" dirty="0" err="1"/>
              <a:t>incwm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cartref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£25,974 </a:t>
            </a:r>
            <a:r>
              <a:rPr lang="en-GB" sz="1800" b="1" dirty="0" err="1"/>
              <a:t>neu’n</a:t>
            </a:r>
            <a:r>
              <a:rPr lang="en-GB" sz="1800" b="1" dirty="0"/>
              <a:t> is ac </a:t>
            </a:r>
            <a:r>
              <a:rPr lang="en-GB" sz="1800" b="1" dirty="0" err="1"/>
              <a:t>mae</a:t>
            </a:r>
            <a:r>
              <a:rPr lang="en-GB" sz="1800" b="1" dirty="0"/>
              <a:t> </a:t>
            </a:r>
            <a:r>
              <a:rPr lang="en-GB" sz="1800" b="1" dirty="0" err="1"/>
              <a:t>pobl</a:t>
            </a:r>
            <a:r>
              <a:rPr lang="en-GB" sz="1800" b="1" dirty="0"/>
              <a:t> </a:t>
            </a:r>
            <a:r>
              <a:rPr lang="en-GB" sz="1800" b="1" dirty="0" err="1"/>
              <a:t>ifanc</a:t>
            </a:r>
            <a:r>
              <a:rPr lang="en-GB" sz="1800" b="1" dirty="0"/>
              <a:t> </a:t>
            </a:r>
            <a:r>
              <a:rPr lang="en-GB" sz="1800" b="1" dirty="0" err="1"/>
              <a:t>eraill</a:t>
            </a:r>
            <a:r>
              <a:rPr lang="en-GB" sz="1800" b="1" dirty="0"/>
              <a:t> </a:t>
            </a:r>
            <a:r>
              <a:rPr lang="en-GB" sz="1800" b="1" dirty="0" err="1"/>
              <a:t>yn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cartref</a:t>
            </a:r>
            <a:r>
              <a:rPr lang="en-GB" sz="1800" b="1" dirty="0"/>
              <a:t> </a:t>
            </a:r>
            <a:r>
              <a:rPr lang="en-GB" sz="1800" b="1" dirty="0" err="1"/>
              <a:t>sy’n</a:t>
            </a:r>
            <a:r>
              <a:rPr lang="en-GB" sz="1800" b="1" dirty="0"/>
              <a:t> </a:t>
            </a:r>
            <a:r>
              <a:rPr lang="en-GB" sz="1800" b="1" dirty="0" err="1"/>
              <a:t>gymwys</a:t>
            </a:r>
            <a:r>
              <a:rPr lang="en-GB" sz="1800" b="1" dirty="0"/>
              <a:t> i </a:t>
            </a:r>
            <a:r>
              <a:rPr lang="en-GB" sz="1800" b="1" dirty="0" err="1"/>
              <a:t>gael</a:t>
            </a:r>
            <a:r>
              <a:rPr lang="en-GB" sz="1800" b="1" dirty="0"/>
              <a:t> Budd-dal Plant.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2700" dirty="0">
                <a:solidFill>
                  <a:srgbClr val="FF0000"/>
                </a:solidFill>
              </a:rPr>
            </a:br>
            <a:r>
              <a:rPr lang="nn-NO" sz="7200" b="1" dirty="0"/>
              <a:t> </a:t>
            </a:r>
            <a:br>
              <a:rPr lang="nn-NO" sz="7200" b="1" dirty="0"/>
            </a:br>
            <a:br>
              <a:rPr lang="en-GB" sz="2000" dirty="0">
                <a:solidFill>
                  <a:srgbClr val="FF0000"/>
                </a:solidFill>
              </a:rPr>
            </a:br>
            <a:endParaRPr lang="en-GB" sz="2000" dirty="0"/>
          </a:p>
        </p:txBody>
      </p:sp>
      <p:sp>
        <p:nvSpPr>
          <p:cNvPr id="9" name="Rectangle 8"/>
          <p:cNvSpPr/>
          <p:nvPr/>
        </p:nvSpPr>
        <p:spPr>
          <a:xfrm>
            <a:off x="2627784" y="836712"/>
            <a:ext cx="3912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n-NO" sz="2400" b="1" dirty="0">
                <a:latin typeface="+mn-lt"/>
              </a:rPr>
              <a:t>Faint fydd modd i mi ei gael? </a:t>
            </a:r>
            <a:endParaRPr lang="en-GB" sz="2400" dirty="0">
              <a:latin typeface="+mn-lt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1F2BDDC-DF4D-FEA2-4561-C6C1B60B6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640" t="23890" r="19549" b="42654"/>
          <a:stretch/>
        </p:blipFill>
        <p:spPr bwMode="auto">
          <a:xfrm>
            <a:off x="961902" y="1700808"/>
            <a:ext cx="6202386" cy="3240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648072"/>
          </a:xfrm>
        </p:spPr>
        <p:txBody>
          <a:bodyPr>
            <a:noAutofit/>
          </a:bodyPr>
          <a:lstStyle/>
          <a:p>
            <a:r>
              <a:rPr lang="en-GB" sz="2400" b="1" dirty="0" err="1"/>
              <a:t>Sut</a:t>
            </a:r>
            <a:r>
              <a:rPr lang="en-GB" sz="2400" b="1" dirty="0"/>
              <a:t> </a:t>
            </a:r>
            <a:r>
              <a:rPr lang="en-GB" sz="2400" b="1" dirty="0" err="1"/>
              <a:t>mae</a:t>
            </a:r>
            <a:r>
              <a:rPr lang="en-GB" sz="2400" b="1" dirty="0"/>
              <a:t> </a:t>
            </a:r>
            <a:r>
              <a:rPr lang="en-GB" sz="2400" b="1" dirty="0" err="1"/>
              <a:t>modd</a:t>
            </a:r>
            <a:r>
              <a:rPr lang="en-GB" sz="2400" b="1" dirty="0"/>
              <a:t> </a:t>
            </a:r>
            <a:r>
              <a:rPr lang="en-GB" sz="2400" b="1" dirty="0" err="1"/>
              <a:t>i</a:t>
            </a:r>
            <a:r>
              <a:rPr lang="en-GB" sz="2400" b="1" dirty="0"/>
              <a:t> chi </a:t>
            </a:r>
            <a:r>
              <a:rPr lang="en-GB" sz="2400" b="1" dirty="0" err="1"/>
              <a:t>wneud</a:t>
            </a:r>
            <a:r>
              <a:rPr lang="en-GB" sz="2400" b="1" dirty="0"/>
              <a:t> </a:t>
            </a:r>
            <a:r>
              <a:rPr lang="en-GB" sz="2400" b="1" dirty="0" err="1"/>
              <a:t>cais</a:t>
            </a:r>
            <a:r>
              <a:rPr lang="en-GB" sz="2400" b="1" dirty="0"/>
              <a:t>?</a:t>
            </a:r>
            <a:r>
              <a:rPr lang="en-GB" b="1" dirty="0"/>
              <a:t> 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 err="1"/>
              <a:t>Edrychwch</a:t>
            </a:r>
            <a:r>
              <a:rPr lang="en-GB" sz="1800" b="1" dirty="0"/>
              <a:t> </a:t>
            </a:r>
            <a:r>
              <a:rPr lang="en-GB" sz="1800" b="1" dirty="0" err="1"/>
              <a:t>ar</a:t>
            </a:r>
            <a:r>
              <a:rPr lang="en-GB" sz="1800" b="1" dirty="0"/>
              <a:t> </a:t>
            </a:r>
            <a:r>
              <a:rPr lang="en-GB" sz="1800" b="1" dirty="0" err="1"/>
              <a:t>ein</a:t>
            </a:r>
            <a:r>
              <a:rPr lang="en-GB" sz="1800" b="1" dirty="0"/>
              <a:t> </a:t>
            </a:r>
            <a:r>
              <a:rPr lang="en-GB" sz="1800" b="1" dirty="0" err="1"/>
              <a:t>gwefan</a:t>
            </a:r>
            <a:r>
              <a:rPr lang="en-GB" sz="1800" b="1" dirty="0"/>
              <a:t> am yr </a:t>
            </a:r>
            <a:r>
              <a:rPr lang="en-GB" sz="1800" b="1" dirty="0" err="1"/>
              <a:t>holl</a:t>
            </a:r>
            <a:r>
              <a:rPr lang="en-GB" sz="1800" b="1" dirty="0"/>
              <a:t> </a:t>
            </a:r>
            <a:r>
              <a:rPr lang="en-GB" sz="1800" b="1" dirty="0" err="1"/>
              <a:t>ddiweddariadau</a:t>
            </a:r>
            <a:r>
              <a:rPr lang="en-GB" sz="1800" b="1" dirty="0"/>
              <a:t> am </a:t>
            </a:r>
            <a:r>
              <a:rPr lang="en-GB" sz="1800" b="1" dirty="0" err="1"/>
              <a:t>wneud</a:t>
            </a:r>
            <a:r>
              <a:rPr lang="en-GB" sz="1800" b="1" dirty="0"/>
              <a:t> </a:t>
            </a:r>
            <a:r>
              <a:rPr lang="en-GB" sz="1800" b="1" dirty="0" err="1"/>
              <a:t>cais</a:t>
            </a:r>
            <a:r>
              <a:rPr lang="en-GB" sz="1800" b="1" dirty="0"/>
              <a:t> am LCA </a:t>
            </a:r>
            <a:r>
              <a:rPr lang="en-GB" sz="1800" b="1" dirty="0" err="1"/>
              <a:t>yn</a:t>
            </a:r>
            <a:r>
              <a:rPr lang="en-GB" sz="1800" b="1" dirty="0"/>
              <a:t>: www.cyllidmyfyrwyrcymru.co.uk/lca neu </a:t>
            </a:r>
            <a:r>
              <a:rPr lang="en-GB" sz="1800" b="1" dirty="0" err="1"/>
              <a:t>sganiwch</a:t>
            </a:r>
            <a:r>
              <a:rPr lang="en-GB" sz="1800" b="1" dirty="0"/>
              <a:t> y cod QR</a:t>
            </a:r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endParaRPr lang="en-GB" sz="1800" b="1" dirty="0"/>
          </a:p>
          <a:p>
            <a:r>
              <a:rPr lang="en-GB" sz="1800" b="1" dirty="0" err="1"/>
              <a:t>Gallwch</a:t>
            </a:r>
            <a:r>
              <a:rPr lang="en-GB" sz="1800" b="1" dirty="0"/>
              <a:t> </a:t>
            </a:r>
            <a:r>
              <a:rPr lang="en-GB" sz="1800" b="1" dirty="0" err="1"/>
              <a:t>wneud</a:t>
            </a:r>
            <a:r>
              <a:rPr lang="en-GB" sz="1800" b="1" dirty="0"/>
              <a:t> </a:t>
            </a:r>
            <a:r>
              <a:rPr lang="en-GB" sz="1800" b="1" dirty="0" err="1"/>
              <a:t>cais</a:t>
            </a:r>
            <a:r>
              <a:rPr lang="en-GB" sz="1800" b="1" dirty="0"/>
              <a:t> </a:t>
            </a:r>
            <a:r>
              <a:rPr lang="en-GB" sz="1800" b="1" dirty="0" err="1"/>
              <a:t>cyn</a:t>
            </a:r>
            <a:r>
              <a:rPr lang="en-GB" sz="1800" b="1" dirty="0"/>
              <a:t> i chi </a:t>
            </a:r>
            <a:r>
              <a:rPr lang="en-GB" sz="1800" b="1" dirty="0" err="1"/>
              <a:t>gael</a:t>
            </a:r>
            <a:r>
              <a:rPr lang="en-GB" sz="1800" b="1" dirty="0"/>
              <a:t> </a:t>
            </a:r>
            <a:r>
              <a:rPr lang="en-GB" sz="1800" b="1" dirty="0" err="1"/>
              <a:t>eich</a:t>
            </a:r>
            <a:r>
              <a:rPr lang="en-GB" sz="1800" b="1" dirty="0"/>
              <a:t> </a:t>
            </a:r>
            <a:r>
              <a:rPr lang="en-GB" sz="1800" b="1" dirty="0" err="1"/>
              <a:t>canlyniadau</a:t>
            </a:r>
            <a:r>
              <a:rPr lang="en-GB" sz="1800" b="1" dirty="0"/>
              <a:t> TGAU neu </a:t>
            </a:r>
            <a:r>
              <a:rPr lang="en-GB" sz="1800" b="1" dirty="0" err="1"/>
              <a:t>cyn</a:t>
            </a:r>
            <a:r>
              <a:rPr lang="en-GB" sz="1800" b="1" dirty="0"/>
              <a:t> i chi </a:t>
            </a:r>
            <a:r>
              <a:rPr lang="en-GB" sz="1800" b="1" dirty="0" err="1"/>
              <a:t>benderfynu</a:t>
            </a:r>
            <a:r>
              <a:rPr lang="en-GB" sz="1800" b="1" dirty="0"/>
              <a:t> </a:t>
            </a:r>
            <a:r>
              <a:rPr lang="en-GB" sz="1800" b="1" dirty="0" err="1"/>
              <a:t>ble</a:t>
            </a:r>
            <a:r>
              <a:rPr lang="en-GB" sz="1800" b="1" dirty="0"/>
              <a:t> i </a:t>
            </a:r>
            <a:r>
              <a:rPr lang="en-GB" sz="1800" b="1" dirty="0" err="1"/>
              <a:t>astudio</a:t>
            </a:r>
            <a:r>
              <a:rPr lang="en-GB" sz="1800" b="1" dirty="0"/>
              <a:t>.</a:t>
            </a:r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3E1E6FA-9D2E-B87F-F95B-F114E4A626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22" t="26768" r="13571" b="16900"/>
          <a:stretch/>
        </p:blipFill>
        <p:spPr bwMode="auto">
          <a:xfrm>
            <a:off x="827585" y="2348880"/>
            <a:ext cx="504056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20688"/>
            <a:ext cx="8229600" cy="1143000"/>
          </a:xfrm>
        </p:spPr>
        <p:txBody>
          <a:bodyPr>
            <a:noAutofit/>
          </a:bodyPr>
          <a:lstStyle/>
          <a:p>
            <a:br>
              <a:rPr lang="en-GB" sz="2400" b="1" dirty="0"/>
            </a:br>
            <a:r>
              <a:rPr lang="en-GB" sz="2400" b="1" dirty="0"/>
              <a:t>Beth </a:t>
            </a:r>
            <a:r>
              <a:rPr lang="en-GB" sz="2400" b="1" dirty="0" err="1"/>
              <a:t>fydd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</a:t>
            </a:r>
            <a:r>
              <a:rPr lang="en-GB" sz="2400" b="1" dirty="0" err="1"/>
              <a:t>digwydd</a:t>
            </a:r>
            <a:r>
              <a:rPr lang="en-GB" sz="2400" b="1" dirty="0"/>
              <a:t> </a:t>
            </a:r>
            <a:r>
              <a:rPr lang="en-GB" sz="2400" b="1" dirty="0" err="1"/>
              <a:t>nesaf</a:t>
            </a:r>
            <a:r>
              <a:rPr lang="en-GB" sz="2400" b="1" dirty="0"/>
              <a:t>? </a:t>
            </a:r>
            <a:br>
              <a:rPr lang="en-GB" sz="2400" dirty="0">
                <a:solidFill>
                  <a:srgbClr val="FF0000"/>
                </a:solidFill>
              </a:rPr>
            </a:b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19872" y="5733256"/>
            <a:ext cx="576064" cy="36004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27E85E2D-F0BE-5AF4-1448-C55EC3197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238" t="20744" r="36849" b="7820"/>
          <a:stretch/>
        </p:blipFill>
        <p:spPr bwMode="auto">
          <a:xfrm>
            <a:off x="755574" y="1520788"/>
            <a:ext cx="5256586" cy="43924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320</Words>
  <Application>Microsoft Office PowerPoint</Application>
  <PresentationFormat>On-screen Show (4:3)</PresentationFormat>
  <Paragraphs>44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Futura Std Book</vt:lpstr>
      <vt:lpstr>Office Theme</vt:lpstr>
      <vt:lpstr>Cyflwyniad i LCA</vt:lpstr>
      <vt:lpstr>LCA</vt:lpstr>
      <vt:lpstr>Beth yw LCA? </vt:lpstr>
      <vt:lpstr>A ddylwn i wneud cais?  </vt:lpstr>
      <vt:lpstr>    </vt:lpstr>
      <vt:lpstr>Sut mae modd i chi wneud cais?  </vt:lpstr>
      <vt:lpstr> Beth fydd yn digwydd nesaf?  </vt:lpstr>
    </vt:vector>
  </TitlesOfParts>
  <Company>Student Loans Company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spenceg</dc:creator>
  <cp:lastModifiedBy>Kay Vizard-Kotkowicz</cp:lastModifiedBy>
  <cp:revision>88</cp:revision>
  <dcterms:created xsi:type="dcterms:W3CDTF">2012-03-08T13:13:50Z</dcterms:created>
  <dcterms:modified xsi:type="dcterms:W3CDTF">2025-05-07T08:45:44Z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bbd37d9-d9ac-4b79-83be-bb7da6ab464c_Enabled">
    <vt:lpwstr>true</vt:lpwstr>
  </property>
  <property fmtid="{D5CDD505-2E9C-101B-9397-08002B2CF9AE}" pid="3" name="MSIP_Label_7bbd37d9-d9ac-4b79-83be-bb7da6ab464c_SetDate">
    <vt:lpwstr>2021-10-21T09:08:39Z</vt:lpwstr>
  </property>
  <property fmtid="{D5CDD505-2E9C-101B-9397-08002B2CF9AE}" pid="4" name="MSIP_Label_7bbd37d9-d9ac-4b79-83be-bb7da6ab464c_Method">
    <vt:lpwstr>Privileged</vt:lpwstr>
  </property>
  <property fmtid="{D5CDD505-2E9C-101B-9397-08002B2CF9AE}" pid="5" name="MSIP_Label_7bbd37d9-d9ac-4b79-83be-bb7da6ab464c_Name">
    <vt:lpwstr>OFFICIAL</vt:lpwstr>
  </property>
  <property fmtid="{D5CDD505-2E9C-101B-9397-08002B2CF9AE}" pid="6" name="MSIP_Label_7bbd37d9-d9ac-4b79-83be-bb7da6ab464c_SiteId">
    <vt:lpwstr>4c6898a9-8fca-42f9-aa92-82cb3e252bc6</vt:lpwstr>
  </property>
  <property fmtid="{D5CDD505-2E9C-101B-9397-08002B2CF9AE}" pid="7" name="MSIP_Label_7bbd37d9-d9ac-4b79-83be-bb7da6ab464c_ActionId">
    <vt:lpwstr>04f815d7-0833-4316-92dc-00005831e326</vt:lpwstr>
  </property>
  <property fmtid="{D5CDD505-2E9C-101B-9397-08002B2CF9AE}" pid="8" name="MSIP_Label_7bbd37d9-d9ac-4b79-83be-bb7da6ab464c_ContentBits">
    <vt:lpwstr>3</vt:lpwstr>
  </property>
</Properties>
</file>